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3"/>
  </p:notesMasterIdLst>
  <p:sldIdLst>
    <p:sldId id="258" r:id="rId2"/>
    <p:sldId id="315" r:id="rId3"/>
    <p:sldId id="318" r:id="rId4"/>
    <p:sldId id="322" r:id="rId5"/>
    <p:sldId id="323" r:id="rId6"/>
    <p:sldId id="324" r:id="rId7"/>
    <p:sldId id="325" r:id="rId8"/>
    <p:sldId id="329" r:id="rId9"/>
    <p:sldId id="331" r:id="rId10"/>
    <p:sldId id="330" r:id="rId11"/>
    <p:sldId id="326" r:id="rId12"/>
    <p:sldId id="332" r:id="rId13"/>
    <p:sldId id="333" r:id="rId14"/>
    <p:sldId id="335" r:id="rId15"/>
    <p:sldId id="342" r:id="rId16"/>
    <p:sldId id="337" r:id="rId17"/>
    <p:sldId id="338" r:id="rId18"/>
    <p:sldId id="339" r:id="rId19"/>
    <p:sldId id="340" r:id="rId20"/>
    <p:sldId id="341" r:id="rId21"/>
    <p:sldId id="334" r:id="rId22"/>
  </p:sldIdLst>
  <p:sldSz cx="12192000" cy="6858000"/>
  <p:notesSz cx="6858000" cy="9144000"/>
  <p:embeddedFontLst>
    <p:embeddedFont>
      <p:font typeface="Calibri" panose="020F0502020204030204" pitchFamily="34" charset="0"/>
      <p:regular r:id="rId24"/>
      <p:bold r:id="rId25"/>
      <p:italic r:id="rId26"/>
      <p:boldItalic r:id="rId27"/>
    </p:embeddedFont>
    <p:embeddedFont>
      <p:font typeface="Franklin Gothic Demi Cond" panose="020B0706030402020204" pitchFamily="34" charset="0"/>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CBCBC"/>
    <a:srgbClr val="000000"/>
    <a:srgbClr val="094DAE"/>
    <a:srgbClr val="007BBF"/>
    <a:srgbClr val="07AEC0"/>
    <a:srgbClr val="338AA5"/>
    <a:srgbClr val="56A143"/>
    <a:srgbClr val="0CA5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23" autoAdjust="0"/>
    <p:restoredTop sz="56608" autoAdjust="0"/>
  </p:normalViewPr>
  <p:slideViewPr>
    <p:cSldViewPr snapToGrid="0">
      <p:cViewPr varScale="1">
        <p:scale>
          <a:sx n="65" d="100"/>
          <a:sy n="65" d="100"/>
        </p:scale>
        <p:origin x="22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3.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2.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1.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5.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4.fntdata"/><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F12C826-6754-4E51-A301-455A96E63D35}" type="datetimeFigureOut">
              <a:rPr lang="en-US" smtClean="0"/>
              <a:t>1/15/2022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87F6B48-97CE-464E-86A8-941701DB4515}" type="slidenum">
              <a:rPr lang="en-US" smtClean="0"/>
              <a:t>‹#›</a:t>
            </a:fld>
            <a:endParaRPr lang="en-US"/>
          </a:p>
        </p:txBody>
      </p:sp>
    </p:spTree>
    <p:extLst>
      <p:ext uri="{BB962C8B-B14F-4D97-AF65-F5344CB8AC3E}">
        <p14:creationId xmlns:p14="http://schemas.microsoft.com/office/powerpoint/2010/main" val="22659394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u="sng" dirty="0"/>
              <a:t>Descriptive</a:t>
            </a:r>
          </a:p>
          <a:p>
            <a:r>
              <a:rPr lang="en-US" dirty="0"/>
              <a:t>Simplest form of analytics</a:t>
            </a:r>
          </a:p>
          <a:p>
            <a:r>
              <a:rPr lang="en-US" dirty="0"/>
              <a:t>Purpose: Summarize findings and understand what’s going on</a:t>
            </a:r>
          </a:p>
          <a:p>
            <a:r>
              <a:rPr lang="en-US" dirty="0"/>
              <a:t>Involves:</a:t>
            </a:r>
          </a:p>
          <a:p>
            <a:pPr lvl="1"/>
            <a:r>
              <a:rPr lang="en-US" dirty="0"/>
              <a:t>wrangling data into understandable chunks</a:t>
            </a:r>
          </a:p>
          <a:p>
            <a:pPr lvl="1"/>
            <a:r>
              <a:rPr lang="en-US" dirty="0"/>
              <a:t>descriptions based on aggregations of past performance</a:t>
            </a:r>
          </a:p>
          <a:p>
            <a:endParaRPr lang="en-US" dirty="0"/>
          </a:p>
          <a:p>
            <a:r>
              <a:rPr lang="en-US" b="1" u="sng" dirty="0"/>
              <a:t>Diagnostic</a:t>
            </a:r>
          </a:p>
          <a:p>
            <a:r>
              <a:rPr lang="en-US" dirty="0"/>
              <a:t>Why something happened in the past</a:t>
            </a:r>
          </a:p>
          <a:p>
            <a:r>
              <a:rPr lang="en-US" dirty="0"/>
              <a:t>Looks for root causes of the events</a:t>
            </a:r>
          </a:p>
          <a:p>
            <a:pPr lvl="1"/>
            <a:r>
              <a:rPr lang="en-US" dirty="0"/>
              <a:t>Factors/Events that contributed to outcome</a:t>
            </a:r>
          </a:p>
          <a:p>
            <a:endParaRPr lang="en-US" dirty="0"/>
          </a:p>
          <a:p>
            <a:r>
              <a:rPr lang="en-US" b="1" u="sng" dirty="0"/>
              <a:t>Predictive</a:t>
            </a:r>
          </a:p>
          <a:p>
            <a:r>
              <a:rPr lang="en-US" dirty="0"/>
              <a:t>Predict future outcomes</a:t>
            </a:r>
          </a:p>
          <a:p>
            <a:r>
              <a:rPr lang="en-US" dirty="0"/>
              <a:t>Built on preliminary descriptive analytics</a:t>
            </a:r>
          </a:p>
          <a:p>
            <a:r>
              <a:rPr lang="en-US" dirty="0"/>
              <a:t>Involves:</a:t>
            </a:r>
          </a:p>
          <a:p>
            <a:pPr lvl="1"/>
            <a:r>
              <a:rPr lang="en-US" dirty="0"/>
              <a:t>Devising models that extrapolate from data the future occurrence of events</a:t>
            </a:r>
          </a:p>
          <a:p>
            <a:pPr lvl="1"/>
            <a:r>
              <a:rPr lang="en-US" dirty="0"/>
              <a:t>Machine learning and relies on existing data</a:t>
            </a:r>
          </a:p>
          <a:p>
            <a:endParaRPr lang="en-US" dirty="0"/>
          </a:p>
          <a:p>
            <a:r>
              <a:rPr lang="en-US" b="1" u="sng" dirty="0"/>
              <a:t>Prescriptive</a:t>
            </a:r>
          </a:p>
          <a:p>
            <a:r>
              <a:rPr lang="en-US" dirty="0"/>
              <a:t>Suggest future solutions</a:t>
            </a:r>
          </a:p>
          <a:p>
            <a:r>
              <a:rPr lang="en-US" dirty="0"/>
              <a:t>Uses feedback system to constantly learn and update relationship between the action and the outcome</a:t>
            </a:r>
          </a:p>
          <a:p>
            <a:r>
              <a:rPr lang="en-US" dirty="0"/>
              <a:t>Suggests outcomes for specified course of action or a particular outcome</a:t>
            </a:r>
          </a:p>
          <a:p>
            <a:endParaRPr lang="en-US" b="1" u="sng" dirty="0"/>
          </a:p>
        </p:txBody>
      </p:sp>
      <p:sp>
        <p:nvSpPr>
          <p:cNvPr id="4" name="Slide Number Placeholder 3"/>
          <p:cNvSpPr>
            <a:spLocks noGrp="1"/>
          </p:cNvSpPr>
          <p:nvPr>
            <p:ph type="sldNum" sz="quarter" idx="5"/>
          </p:nvPr>
        </p:nvSpPr>
        <p:spPr/>
        <p:txBody>
          <a:bodyPr/>
          <a:lstStyle/>
          <a:p>
            <a:fld id="{B87F6B48-97CE-464E-86A8-941701DB4515}" type="slidenum">
              <a:rPr lang="en-US" smtClean="0"/>
              <a:t>11</a:t>
            </a:fld>
            <a:endParaRPr lang="en-US"/>
          </a:p>
        </p:txBody>
      </p:sp>
    </p:spTree>
    <p:extLst>
      <p:ext uri="{BB962C8B-B14F-4D97-AF65-F5344CB8AC3E}">
        <p14:creationId xmlns:p14="http://schemas.microsoft.com/office/powerpoint/2010/main" val="270872268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1540A06-3792-4F4E-8AF5-096B00D98C70}"/>
              </a:ext>
            </a:extLst>
          </p:cNvPr>
          <p:cNvSpPr>
            <a:spLocks noGrp="1"/>
          </p:cNvSpPr>
          <p:nvPr>
            <p:ph type="dt" sz="half" idx="10"/>
          </p:nvPr>
        </p:nvSpPr>
        <p:spPr/>
        <p:txBody>
          <a:bodyPr/>
          <a:lstStyle/>
          <a:p>
            <a:fld id="{49B3135C-51A0-4B64-A17A-8239571BF283}" type="datetimeFigureOut">
              <a:rPr lang="en-US" smtClean="0"/>
              <a:t>1/15/2022</a:t>
            </a:fld>
            <a:endParaRPr lang="en-US"/>
          </a:p>
        </p:txBody>
      </p:sp>
      <p:sp>
        <p:nvSpPr>
          <p:cNvPr id="3" name="Footer Placeholder 2">
            <a:extLst>
              <a:ext uri="{FF2B5EF4-FFF2-40B4-BE49-F238E27FC236}">
                <a16:creationId xmlns:a16="http://schemas.microsoft.com/office/drawing/2014/main" id="{93D53450-2DC2-404A-BF08-457823817F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803F8E7-6CFB-4394-BFF6-FF0F9B6230A1}"/>
              </a:ext>
            </a:extLst>
          </p:cNvPr>
          <p:cNvSpPr>
            <a:spLocks noGrp="1"/>
          </p:cNvSpPr>
          <p:nvPr>
            <p:ph type="sldNum" sz="quarter" idx="12"/>
          </p:nvPr>
        </p:nvSpPr>
        <p:spPr/>
        <p:txBody>
          <a:bodyPr/>
          <a:lstStyle/>
          <a:p>
            <a:fld id="{FC8A0F93-3361-4224-9AD5-10765C5EA57B}" type="slidenum">
              <a:rPr lang="en-US" smtClean="0"/>
              <a:t>‹#›</a:t>
            </a:fld>
            <a:endParaRPr lang="en-US"/>
          </a:p>
        </p:txBody>
      </p:sp>
    </p:spTree>
    <p:extLst>
      <p:ext uri="{BB962C8B-B14F-4D97-AF65-F5344CB8AC3E}">
        <p14:creationId xmlns:p14="http://schemas.microsoft.com/office/powerpoint/2010/main" val="2204279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6" name="Picture Placeholder 8">
            <a:extLst>
              <a:ext uri="{FF2B5EF4-FFF2-40B4-BE49-F238E27FC236}">
                <a16:creationId xmlns:a16="http://schemas.microsoft.com/office/drawing/2014/main" id="{3FF052F5-7DFB-4C32-8048-6AC615BE5B6C}"/>
              </a:ext>
            </a:extLst>
          </p:cNvPr>
          <p:cNvSpPr>
            <a:spLocks noGrp="1"/>
          </p:cNvSpPr>
          <p:nvPr>
            <p:ph type="pic" sz="quarter" idx="13"/>
          </p:nvPr>
        </p:nvSpPr>
        <p:spPr>
          <a:xfrm>
            <a:off x="2670979" y="1"/>
            <a:ext cx="9521021" cy="5766345"/>
          </a:xfrm>
          <a:custGeom>
            <a:avLst/>
            <a:gdLst>
              <a:gd name="connsiteX0" fmla="*/ 1262414 w 9521021"/>
              <a:gd name="connsiteY0" fmla="*/ 0 h 5766345"/>
              <a:gd name="connsiteX1" fmla="*/ 9521021 w 9521021"/>
              <a:gd name="connsiteY1" fmla="*/ 0 h 5766345"/>
              <a:gd name="connsiteX2" fmla="*/ 9521021 w 9521021"/>
              <a:gd name="connsiteY2" fmla="*/ 5609961 h 5766345"/>
              <a:gd name="connsiteX3" fmla="*/ 7719434 w 9521021"/>
              <a:gd name="connsiteY3" fmla="*/ 3808846 h 5766345"/>
              <a:gd name="connsiteX4" fmla="*/ 6396193 w 9521021"/>
              <a:gd name="connsiteY4" fmla="*/ 5132433 h 5766345"/>
              <a:gd name="connsiteX5" fmla="*/ 0 w 9521021"/>
              <a:gd name="connsiteY5" fmla="*/ 0 h 5766345"/>
              <a:gd name="connsiteX6" fmla="*/ 1223252 w 9521021"/>
              <a:gd name="connsiteY6" fmla="*/ 0 h 5766345"/>
              <a:gd name="connsiteX7" fmla="*/ 6379323 w 9521021"/>
              <a:gd name="connsiteY7" fmla="*/ 5154719 h 5766345"/>
              <a:gd name="connsiteX8" fmla="*/ 5767858 w 9521021"/>
              <a:gd name="connsiteY8" fmla="*/ 5766345 h 57663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521021" h="5766345">
                <a:moveTo>
                  <a:pt x="1262414" y="0"/>
                </a:moveTo>
                <a:lnTo>
                  <a:pt x="9521021" y="0"/>
                </a:lnTo>
                <a:lnTo>
                  <a:pt x="9521021" y="5609961"/>
                </a:lnTo>
                <a:lnTo>
                  <a:pt x="7719434" y="3808846"/>
                </a:lnTo>
                <a:lnTo>
                  <a:pt x="6396193" y="5132433"/>
                </a:lnTo>
                <a:close/>
                <a:moveTo>
                  <a:pt x="0" y="0"/>
                </a:moveTo>
                <a:lnTo>
                  <a:pt x="1223252" y="0"/>
                </a:lnTo>
                <a:lnTo>
                  <a:pt x="6379323" y="5154719"/>
                </a:lnTo>
                <a:lnTo>
                  <a:pt x="5767858" y="5766345"/>
                </a:lnTo>
                <a:close/>
              </a:path>
            </a:pathLst>
          </a:custGeom>
        </p:spPr>
        <p:txBody>
          <a:bodyPr wrap="square">
            <a:noAutofit/>
          </a:bodyPr>
          <a:lstStyle/>
          <a:p>
            <a:endParaRPr lang="en-US"/>
          </a:p>
        </p:txBody>
      </p:sp>
    </p:spTree>
    <p:extLst>
      <p:ext uri="{BB962C8B-B14F-4D97-AF65-F5344CB8AC3E}">
        <p14:creationId xmlns:p14="http://schemas.microsoft.com/office/powerpoint/2010/main" val="40694103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3" name="Picture Placeholder 20">
            <a:extLst>
              <a:ext uri="{FF2B5EF4-FFF2-40B4-BE49-F238E27FC236}">
                <a16:creationId xmlns:a16="http://schemas.microsoft.com/office/drawing/2014/main" id="{8CBD2B9D-A306-4072-A90B-230F9CFD275D}"/>
              </a:ext>
            </a:extLst>
          </p:cNvPr>
          <p:cNvSpPr>
            <a:spLocks noGrp="1"/>
          </p:cNvSpPr>
          <p:nvPr>
            <p:ph type="pic" sz="quarter" idx="10"/>
          </p:nvPr>
        </p:nvSpPr>
        <p:spPr>
          <a:xfrm>
            <a:off x="0" y="4518841"/>
            <a:ext cx="12192000" cy="2339159"/>
          </a:xfrm>
          <a:custGeom>
            <a:avLst/>
            <a:gdLst>
              <a:gd name="connsiteX0" fmla="*/ 10122477 w 10640558"/>
              <a:gd name="connsiteY0" fmla="*/ 0 h 2339159"/>
              <a:gd name="connsiteX1" fmla="*/ 10640558 w 10640558"/>
              <a:gd name="connsiteY1" fmla="*/ 0 h 2339159"/>
              <a:gd name="connsiteX2" fmla="*/ 10640558 w 10640558"/>
              <a:gd name="connsiteY2" fmla="*/ 2339159 h 2339159"/>
              <a:gd name="connsiteX3" fmla="*/ 10122477 w 10640558"/>
              <a:gd name="connsiteY3" fmla="*/ 2339159 h 2339159"/>
              <a:gd name="connsiteX4" fmla="*/ 9086321 w 10640558"/>
              <a:gd name="connsiteY4" fmla="*/ 0 h 2339159"/>
              <a:gd name="connsiteX5" fmla="*/ 9604398 w 10640558"/>
              <a:gd name="connsiteY5" fmla="*/ 0 h 2339159"/>
              <a:gd name="connsiteX6" fmla="*/ 9604398 w 10640558"/>
              <a:gd name="connsiteY6" fmla="*/ 2339159 h 2339159"/>
              <a:gd name="connsiteX7" fmla="*/ 9086321 w 10640558"/>
              <a:gd name="connsiteY7" fmla="*/ 2339159 h 2339159"/>
              <a:gd name="connsiteX8" fmla="*/ 8054556 w 10640558"/>
              <a:gd name="connsiteY8" fmla="*/ 0 h 2339159"/>
              <a:gd name="connsiteX9" fmla="*/ 8568242 w 10640558"/>
              <a:gd name="connsiteY9" fmla="*/ 0 h 2339159"/>
              <a:gd name="connsiteX10" fmla="*/ 8568242 w 10640558"/>
              <a:gd name="connsiteY10" fmla="*/ 2339159 h 2339159"/>
              <a:gd name="connsiteX11" fmla="*/ 8054556 w 10640558"/>
              <a:gd name="connsiteY11" fmla="*/ 2339159 h 2339159"/>
              <a:gd name="connsiteX12" fmla="*/ 0 w 10640558"/>
              <a:gd name="connsiteY12" fmla="*/ 0 h 2339159"/>
              <a:gd name="connsiteX13" fmla="*/ 7536477 w 10640558"/>
              <a:gd name="connsiteY13" fmla="*/ 0 h 2339159"/>
              <a:gd name="connsiteX14" fmla="*/ 7536477 w 10640558"/>
              <a:gd name="connsiteY14" fmla="*/ 2339159 h 2339159"/>
              <a:gd name="connsiteX15" fmla="*/ 0 w 10640558"/>
              <a:gd name="connsiteY15" fmla="*/ 2339159 h 23391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0640558" h="2339159">
                <a:moveTo>
                  <a:pt x="10122477" y="0"/>
                </a:moveTo>
                <a:lnTo>
                  <a:pt x="10640558" y="0"/>
                </a:lnTo>
                <a:lnTo>
                  <a:pt x="10640558" y="2339159"/>
                </a:lnTo>
                <a:lnTo>
                  <a:pt x="10122477" y="2339159"/>
                </a:lnTo>
                <a:close/>
                <a:moveTo>
                  <a:pt x="9086321" y="0"/>
                </a:moveTo>
                <a:lnTo>
                  <a:pt x="9604398" y="0"/>
                </a:lnTo>
                <a:lnTo>
                  <a:pt x="9604398" y="2339159"/>
                </a:lnTo>
                <a:lnTo>
                  <a:pt x="9086321" y="2339159"/>
                </a:lnTo>
                <a:close/>
                <a:moveTo>
                  <a:pt x="8054556" y="0"/>
                </a:moveTo>
                <a:lnTo>
                  <a:pt x="8568242" y="0"/>
                </a:lnTo>
                <a:lnTo>
                  <a:pt x="8568242" y="2339159"/>
                </a:lnTo>
                <a:lnTo>
                  <a:pt x="8054556" y="2339159"/>
                </a:lnTo>
                <a:close/>
                <a:moveTo>
                  <a:pt x="0" y="0"/>
                </a:moveTo>
                <a:lnTo>
                  <a:pt x="7536477" y="0"/>
                </a:lnTo>
                <a:lnTo>
                  <a:pt x="7536477" y="2339159"/>
                </a:lnTo>
                <a:lnTo>
                  <a:pt x="0" y="2339159"/>
                </a:lnTo>
                <a:close/>
              </a:path>
            </a:pathLst>
          </a:custGeom>
        </p:spPr>
        <p:txBody>
          <a:bodyPr wrap="square">
            <a:noAutofit/>
          </a:bodyPr>
          <a:lstStyle/>
          <a:p>
            <a:endParaRPr lang="en-US"/>
          </a:p>
        </p:txBody>
      </p:sp>
    </p:spTree>
    <p:extLst>
      <p:ext uri="{BB962C8B-B14F-4D97-AF65-F5344CB8AC3E}">
        <p14:creationId xmlns:p14="http://schemas.microsoft.com/office/powerpoint/2010/main" val="37861365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7" name="Picture Placeholder 7">
            <a:extLst>
              <a:ext uri="{FF2B5EF4-FFF2-40B4-BE49-F238E27FC236}">
                <a16:creationId xmlns:a16="http://schemas.microsoft.com/office/drawing/2014/main" id="{5D70BC52-32E4-43FB-99C0-F9ABAF75E337}"/>
              </a:ext>
            </a:extLst>
          </p:cNvPr>
          <p:cNvSpPr>
            <a:spLocks noGrp="1"/>
          </p:cNvSpPr>
          <p:nvPr>
            <p:ph type="pic" sz="quarter" idx="10"/>
          </p:nvPr>
        </p:nvSpPr>
        <p:spPr>
          <a:xfrm>
            <a:off x="8133907" y="1203551"/>
            <a:ext cx="3017900" cy="4657299"/>
          </a:xfrm>
          <a:prstGeom prst="rect">
            <a:avLst/>
          </a:prstGeom>
        </p:spPr>
        <p:txBody>
          <a:bodyPr>
            <a:normAutofit/>
          </a:bodyPr>
          <a:lstStyle>
            <a:lvl1pPr>
              <a:defRPr sz="2000"/>
            </a:lvl1pPr>
          </a:lstStyle>
          <a:p>
            <a:endParaRPr lang="en-US"/>
          </a:p>
        </p:txBody>
      </p:sp>
    </p:spTree>
    <p:extLst>
      <p:ext uri="{BB962C8B-B14F-4D97-AF65-F5344CB8AC3E}">
        <p14:creationId xmlns:p14="http://schemas.microsoft.com/office/powerpoint/2010/main" val="12576142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Custom Layout">
    <p:spTree>
      <p:nvGrpSpPr>
        <p:cNvPr id="1" name=""/>
        <p:cNvGrpSpPr/>
        <p:nvPr/>
      </p:nvGrpSpPr>
      <p:grpSpPr>
        <a:xfrm>
          <a:off x="0" y="0"/>
          <a:ext cx="0" cy="0"/>
          <a:chOff x="0" y="0"/>
          <a:chExt cx="0" cy="0"/>
        </a:xfrm>
      </p:grpSpPr>
      <p:sp>
        <p:nvSpPr>
          <p:cNvPr id="6" name="Picture Placeholder 7">
            <a:extLst>
              <a:ext uri="{FF2B5EF4-FFF2-40B4-BE49-F238E27FC236}">
                <a16:creationId xmlns:a16="http://schemas.microsoft.com/office/drawing/2014/main" id="{4ADD8F2C-DFFF-4375-A43A-8CA00989C8DD}"/>
              </a:ext>
            </a:extLst>
          </p:cNvPr>
          <p:cNvSpPr>
            <a:spLocks noGrp="1"/>
          </p:cNvSpPr>
          <p:nvPr>
            <p:ph type="pic" sz="quarter" idx="12"/>
          </p:nvPr>
        </p:nvSpPr>
        <p:spPr>
          <a:xfrm>
            <a:off x="1273261" y="1517904"/>
            <a:ext cx="3822192" cy="3822192"/>
          </a:xfrm>
          <a:custGeom>
            <a:avLst/>
            <a:gdLst>
              <a:gd name="connsiteX0" fmla="*/ 1911096 w 3822192"/>
              <a:gd name="connsiteY0" fmla="*/ 955548 h 3822192"/>
              <a:gd name="connsiteX1" fmla="*/ 955548 w 3822192"/>
              <a:gd name="connsiteY1" fmla="*/ 1911096 h 3822192"/>
              <a:gd name="connsiteX2" fmla="*/ 1911096 w 3822192"/>
              <a:gd name="connsiteY2" fmla="*/ 2866644 h 3822192"/>
              <a:gd name="connsiteX3" fmla="*/ 2866644 w 3822192"/>
              <a:gd name="connsiteY3" fmla="*/ 1911096 h 3822192"/>
              <a:gd name="connsiteX4" fmla="*/ 1911096 w 3822192"/>
              <a:gd name="connsiteY4" fmla="*/ 955548 h 3822192"/>
              <a:gd name="connsiteX5" fmla="*/ 1911096 w 3822192"/>
              <a:gd name="connsiteY5" fmla="*/ 0 h 3822192"/>
              <a:gd name="connsiteX6" fmla="*/ 3822192 w 3822192"/>
              <a:gd name="connsiteY6" fmla="*/ 1911096 h 3822192"/>
              <a:gd name="connsiteX7" fmla="*/ 1911096 w 3822192"/>
              <a:gd name="connsiteY7" fmla="*/ 3822192 h 3822192"/>
              <a:gd name="connsiteX8" fmla="*/ 0 w 3822192"/>
              <a:gd name="connsiteY8" fmla="*/ 1911096 h 3822192"/>
              <a:gd name="connsiteX9" fmla="*/ 1911096 w 3822192"/>
              <a:gd name="connsiteY9" fmla="*/ 0 h 38221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22192" h="3822192">
                <a:moveTo>
                  <a:pt x="1911096" y="955548"/>
                </a:moveTo>
                <a:cubicBezTo>
                  <a:pt x="1383361" y="955548"/>
                  <a:pt x="955548" y="1383361"/>
                  <a:pt x="955548" y="1911096"/>
                </a:cubicBezTo>
                <a:cubicBezTo>
                  <a:pt x="955548" y="2438831"/>
                  <a:pt x="1383361" y="2866644"/>
                  <a:pt x="1911096" y="2866644"/>
                </a:cubicBezTo>
                <a:cubicBezTo>
                  <a:pt x="2438831" y="2866644"/>
                  <a:pt x="2866644" y="2438831"/>
                  <a:pt x="2866644" y="1911096"/>
                </a:cubicBezTo>
                <a:cubicBezTo>
                  <a:pt x="2866644" y="1383361"/>
                  <a:pt x="2438831" y="955548"/>
                  <a:pt x="1911096" y="955548"/>
                </a:cubicBezTo>
                <a:close/>
                <a:moveTo>
                  <a:pt x="1911096" y="0"/>
                </a:moveTo>
                <a:cubicBezTo>
                  <a:pt x="2966565" y="0"/>
                  <a:pt x="3822192" y="855627"/>
                  <a:pt x="3822192" y="1911096"/>
                </a:cubicBezTo>
                <a:cubicBezTo>
                  <a:pt x="3822192" y="2966565"/>
                  <a:pt x="2966565" y="3822192"/>
                  <a:pt x="1911096" y="3822192"/>
                </a:cubicBezTo>
                <a:cubicBezTo>
                  <a:pt x="855627" y="3822192"/>
                  <a:pt x="0" y="2966565"/>
                  <a:pt x="0" y="1911096"/>
                </a:cubicBezTo>
                <a:cubicBezTo>
                  <a:pt x="0" y="855627"/>
                  <a:pt x="855627" y="0"/>
                  <a:pt x="1911096" y="0"/>
                </a:cubicBezTo>
                <a:close/>
              </a:path>
            </a:pathLst>
          </a:custGeom>
          <a:noFill/>
          <a:ln>
            <a:noFill/>
          </a:ln>
        </p:spPr>
        <p:txBody>
          <a:bodyPr wrap="square" anchor="ctr">
            <a:noAutofit/>
          </a:bodyPr>
          <a:lstStyle>
            <a:lvl1pPr algn="ctr">
              <a:defRPr sz="1200">
                <a:solidFill>
                  <a:schemeClr val="tx1"/>
                </a:solidFill>
              </a:defRPr>
            </a:lvl1pPr>
          </a:lstStyle>
          <a:p>
            <a:endParaRPr lang="en-US"/>
          </a:p>
        </p:txBody>
      </p:sp>
    </p:spTree>
    <p:extLst>
      <p:ext uri="{BB962C8B-B14F-4D97-AF65-F5344CB8AC3E}">
        <p14:creationId xmlns:p14="http://schemas.microsoft.com/office/powerpoint/2010/main" val="334832444"/>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E809833-B0C6-4336-8530-63F05BC44C3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02FB8CD-17CB-4B62-B93C-E78CF8446E8E}"/>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2727853-0C7A-46C5-BB43-091B0A0B03F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9B3135C-51A0-4B64-A17A-8239571BF283}" type="datetimeFigureOut">
              <a:rPr lang="en-US" smtClean="0"/>
              <a:t>1/15/2022</a:t>
            </a:fld>
            <a:endParaRPr lang="en-US"/>
          </a:p>
        </p:txBody>
      </p:sp>
      <p:sp>
        <p:nvSpPr>
          <p:cNvPr id="5" name="Footer Placeholder 4">
            <a:extLst>
              <a:ext uri="{FF2B5EF4-FFF2-40B4-BE49-F238E27FC236}">
                <a16:creationId xmlns:a16="http://schemas.microsoft.com/office/drawing/2014/main" id="{60D103A9-C6CF-4C87-8142-47B6DDE787A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70C76FE-FC8D-42B2-8E9A-91CB12156B4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C8A0F93-3361-4224-9AD5-10765C5EA57B}" type="slidenum">
              <a:rPr lang="en-US" smtClean="0"/>
              <a:t>‹#›</a:t>
            </a:fld>
            <a:endParaRPr lang="en-US"/>
          </a:p>
        </p:txBody>
      </p:sp>
    </p:spTree>
    <p:extLst>
      <p:ext uri="{BB962C8B-B14F-4D97-AF65-F5344CB8AC3E}">
        <p14:creationId xmlns:p14="http://schemas.microsoft.com/office/powerpoint/2010/main" val="1239539632"/>
      </p:ext>
    </p:extLst>
  </p:cSld>
  <p:clrMap bg1="lt1" tx1="dk1" bg2="lt2" tx2="dk2" accent1="accent1" accent2="accent2" accent3="accent3" accent4="accent4" accent5="accent5" accent6="accent6" hlink="hlink" folHlink="folHlink"/>
  <p:sldLayoutIdLst>
    <p:sldLayoutId id="2147483655" r:id="rId1"/>
    <p:sldLayoutId id="2147483656" r:id="rId2"/>
    <p:sldLayoutId id="2147483657" r:id="rId3"/>
    <p:sldLayoutId id="2147483658" r:id="rId4"/>
    <p:sldLayoutId id="2147483659"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28.jpg"/><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Layout" Target="../slideLayouts/slideLayout2.xml"/><Relationship Id="rId4" Type="http://schemas.openxmlformats.org/officeDocument/2006/relationships/image" Target="../media/image3.sv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slideLayout" Target="../slideLayouts/slideLayout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jpg"/><Relationship Id="rId1" Type="http://schemas.openxmlformats.org/officeDocument/2006/relationships/slideLayout" Target="../slideLayouts/slideLayout1.xml"/><Relationship Id="rId6" Type="http://schemas.openxmlformats.org/officeDocument/2006/relationships/image" Target="../media/image18.svg"/><Relationship Id="rId5" Type="http://schemas.openxmlformats.org/officeDocument/2006/relationships/image" Target="../media/image17.png"/><Relationship Id="rId4" Type="http://schemas.openxmlformats.org/officeDocument/2006/relationships/image" Target="../media/image16.svg"/></Relationships>
</file>

<file path=ppt/slides/_rels/slide9.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F590418-4AF9-4BCF-97E9-0241158CD546}"/>
              </a:ext>
            </a:extLst>
          </p:cNvPr>
          <p:cNvSpPr txBox="1"/>
          <p:nvPr/>
        </p:nvSpPr>
        <p:spPr>
          <a:xfrm>
            <a:off x="667653" y="2961975"/>
            <a:ext cx="5028297" cy="1754326"/>
          </a:xfrm>
          <a:prstGeom prst="rect">
            <a:avLst/>
          </a:prstGeom>
          <a:noFill/>
        </p:spPr>
        <p:txBody>
          <a:bodyPr wrap="square">
            <a:spAutoFit/>
          </a:bodyPr>
          <a:lstStyle/>
          <a:p>
            <a:r>
              <a:rPr lang="en-US" sz="5400" dirty="0">
                <a:solidFill>
                  <a:schemeClr val="bg1"/>
                </a:solidFill>
                <a:latin typeface="Franklin Gothic Demi Cond" panose="020B0706030402020204" pitchFamily="34" charset="0"/>
              </a:rPr>
              <a:t>FOUNDATIONS OF DATA ANALYTICS </a:t>
            </a:r>
            <a:endParaRPr lang="en-US" sz="2000" dirty="0">
              <a:solidFill>
                <a:schemeClr val="bg1"/>
              </a:solidFill>
              <a:latin typeface="+mj-lt"/>
            </a:endParaRPr>
          </a:p>
        </p:txBody>
      </p:sp>
      <p:sp>
        <p:nvSpPr>
          <p:cNvPr id="12" name="Freeform: Shape 11">
            <a:extLst>
              <a:ext uri="{FF2B5EF4-FFF2-40B4-BE49-F238E27FC236}">
                <a16:creationId xmlns:a16="http://schemas.microsoft.com/office/drawing/2014/main" id="{897F73C1-15CA-4C57-A072-06E6075165F1}"/>
              </a:ext>
            </a:extLst>
          </p:cNvPr>
          <p:cNvSpPr/>
          <p:nvPr/>
        </p:nvSpPr>
        <p:spPr>
          <a:xfrm rot="18899549">
            <a:off x="10860246" y="3650131"/>
            <a:ext cx="864856" cy="3407973"/>
          </a:xfrm>
          <a:custGeom>
            <a:avLst/>
            <a:gdLst>
              <a:gd name="connsiteX0" fmla="*/ 864856 w 864856"/>
              <a:gd name="connsiteY0" fmla="*/ 0 h 3407973"/>
              <a:gd name="connsiteX1" fmla="*/ 864856 w 864856"/>
              <a:gd name="connsiteY1" fmla="*/ 2543344 h 3407973"/>
              <a:gd name="connsiteX2" fmla="*/ 0 w 864856"/>
              <a:gd name="connsiteY2" fmla="*/ 3407973 h 3407973"/>
              <a:gd name="connsiteX3" fmla="*/ 0 w 864856"/>
              <a:gd name="connsiteY3" fmla="*/ 0 h 3407973"/>
            </a:gdLst>
            <a:ahLst/>
            <a:cxnLst>
              <a:cxn ang="0">
                <a:pos x="connsiteX0" y="connsiteY0"/>
              </a:cxn>
              <a:cxn ang="0">
                <a:pos x="connsiteX1" y="connsiteY1"/>
              </a:cxn>
              <a:cxn ang="0">
                <a:pos x="connsiteX2" y="connsiteY2"/>
              </a:cxn>
              <a:cxn ang="0">
                <a:pos x="connsiteX3" y="connsiteY3"/>
              </a:cxn>
            </a:cxnLst>
            <a:rect l="l" t="t" r="r" b="b"/>
            <a:pathLst>
              <a:path w="864856" h="3407973">
                <a:moveTo>
                  <a:pt x="864856" y="0"/>
                </a:moveTo>
                <a:lnTo>
                  <a:pt x="864856" y="2543344"/>
                </a:lnTo>
                <a:lnTo>
                  <a:pt x="0" y="3407973"/>
                </a:lnTo>
                <a:lnTo>
                  <a:pt x="0" y="0"/>
                </a:ln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pic>
        <p:nvPicPr>
          <p:cNvPr id="22" name="Picture Placeholder 21">
            <a:extLst>
              <a:ext uri="{FF2B5EF4-FFF2-40B4-BE49-F238E27FC236}">
                <a16:creationId xmlns:a16="http://schemas.microsoft.com/office/drawing/2014/main" id="{5BFD88BF-9BC7-4690-B90A-F3A1933A24F3}"/>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4292" b="4292"/>
          <a:stretch/>
        </p:blipFill>
        <p:spPr/>
      </p:pic>
      <p:sp>
        <p:nvSpPr>
          <p:cNvPr id="29" name="TextBox 28">
            <a:extLst>
              <a:ext uri="{FF2B5EF4-FFF2-40B4-BE49-F238E27FC236}">
                <a16:creationId xmlns:a16="http://schemas.microsoft.com/office/drawing/2014/main" id="{6077142A-FB9C-4B8C-941D-7C719C087712}"/>
              </a:ext>
            </a:extLst>
          </p:cNvPr>
          <p:cNvSpPr txBox="1"/>
          <p:nvPr/>
        </p:nvSpPr>
        <p:spPr>
          <a:xfrm>
            <a:off x="667653" y="5120015"/>
            <a:ext cx="5028297" cy="923330"/>
          </a:xfrm>
          <a:prstGeom prst="rect">
            <a:avLst/>
          </a:prstGeom>
          <a:noFill/>
        </p:spPr>
        <p:txBody>
          <a:bodyPr wrap="square">
            <a:spAutoFit/>
          </a:bodyPr>
          <a:lstStyle/>
          <a:p>
            <a:r>
              <a:rPr lang="en-US" b="1" dirty="0">
                <a:solidFill>
                  <a:schemeClr val="bg1"/>
                </a:solidFill>
              </a:rPr>
              <a:t>Lawrence Gray, PhD</a:t>
            </a:r>
          </a:p>
          <a:p>
            <a:r>
              <a:rPr lang="en-US" dirty="0">
                <a:solidFill>
                  <a:schemeClr val="bg1"/>
                </a:solidFill>
              </a:rPr>
              <a:t>Head of Data Science, KPMG Spark</a:t>
            </a:r>
          </a:p>
          <a:p>
            <a:r>
              <a:rPr lang="en-US" dirty="0">
                <a:solidFill>
                  <a:schemeClr val="bg1"/>
                </a:solidFill>
              </a:rPr>
              <a:t>Adjunct Faculty, Georgetown University</a:t>
            </a:r>
          </a:p>
        </p:txBody>
      </p:sp>
      <p:grpSp>
        <p:nvGrpSpPr>
          <p:cNvPr id="30" name="Group 29">
            <a:extLst>
              <a:ext uri="{FF2B5EF4-FFF2-40B4-BE49-F238E27FC236}">
                <a16:creationId xmlns:a16="http://schemas.microsoft.com/office/drawing/2014/main" id="{9CC3F100-B64B-45D1-B7FD-6A77398AEB8A}"/>
              </a:ext>
            </a:extLst>
          </p:cNvPr>
          <p:cNvGrpSpPr/>
          <p:nvPr/>
        </p:nvGrpSpPr>
        <p:grpSpPr>
          <a:xfrm>
            <a:off x="753378" y="1332286"/>
            <a:ext cx="1075422" cy="1075422"/>
            <a:chOff x="4924924" y="641801"/>
            <a:chExt cx="2342150" cy="2342150"/>
          </a:xfrm>
        </p:grpSpPr>
        <p:sp>
          <p:nvSpPr>
            <p:cNvPr id="31" name="Oval 30">
              <a:extLst>
                <a:ext uri="{FF2B5EF4-FFF2-40B4-BE49-F238E27FC236}">
                  <a16:creationId xmlns:a16="http://schemas.microsoft.com/office/drawing/2014/main" id="{5688679C-B9CB-4388-9C7F-3BF220F61456}"/>
                </a:ext>
              </a:extLst>
            </p:cNvPr>
            <p:cNvSpPr/>
            <p:nvPr/>
          </p:nvSpPr>
          <p:spPr>
            <a:xfrm>
              <a:off x="5189620" y="906496"/>
              <a:ext cx="1812760" cy="1812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63DEB38D-AB1C-4153-9273-3955EA10F3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0278" y="1175321"/>
              <a:ext cx="1311443" cy="1311443"/>
            </a:xfrm>
            <a:prstGeom prst="rect">
              <a:avLst/>
            </a:prstGeom>
          </p:spPr>
        </p:pic>
        <p:sp>
          <p:nvSpPr>
            <p:cNvPr id="33" name="Circle: Hollow 32">
              <a:extLst>
                <a:ext uri="{FF2B5EF4-FFF2-40B4-BE49-F238E27FC236}">
                  <a16:creationId xmlns:a16="http://schemas.microsoft.com/office/drawing/2014/main" id="{D285861D-C6FA-4710-B0B4-2BC17C0FFC79}"/>
                </a:ext>
              </a:extLst>
            </p:cNvPr>
            <p:cNvSpPr/>
            <p:nvPr/>
          </p:nvSpPr>
          <p:spPr>
            <a:xfrm>
              <a:off x="4924924" y="641801"/>
              <a:ext cx="2342150" cy="2342150"/>
            </a:xfrm>
            <a:prstGeom prst="donut">
              <a:avLst>
                <a:gd name="adj" fmla="val 548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12650760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TextBox 19">
            <a:extLst>
              <a:ext uri="{FF2B5EF4-FFF2-40B4-BE49-F238E27FC236}">
                <a16:creationId xmlns:a16="http://schemas.microsoft.com/office/drawing/2014/main" id="{DB3F28CD-B60D-4251-9752-0225BB2101C2}"/>
              </a:ext>
            </a:extLst>
          </p:cNvPr>
          <p:cNvSpPr txBox="1"/>
          <p:nvPr/>
        </p:nvSpPr>
        <p:spPr>
          <a:xfrm>
            <a:off x="584792" y="840954"/>
            <a:ext cx="9246780" cy="707886"/>
          </a:xfrm>
          <a:prstGeom prst="rect">
            <a:avLst/>
          </a:prstGeom>
          <a:noFill/>
        </p:spPr>
        <p:txBody>
          <a:bodyPr wrap="square">
            <a:spAutoFit/>
          </a:bodyPr>
          <a:lstStyle/>
          <a:p>
            <a:r>
              <a:rPr lang="en-US" sz="4000" dirty="0">
                <a:solidFill>
                  <a:schemeClr val="accent1"/>
                </a:solidFill>
                <a:latin typeface="+mj-lt"/>
              </a:rPr>
              <a:t>DATA DRIVEN </a:t>
            </a:r>
            <a:r>
              <a:rPr lang="en-US" sz="4000" dirty="0">
                <a:latin typeface="+mj-lt"/>
              </a:rPr>
              <a:t>DECISIONS MAKING -</a:t>
            </a:r>
            <a:r>
              <a:rPr lang="en-US" sz="4000" dirty="0">
                <a:solidFill>
                  <a:schemeClr val="accent1"/>
                </a:solidFill>
                <a:latin typeface="+mj-lt"/>
              </a:rPr>
              <a:t> BUCO </a:t>
            </a:r>
          </a:p>
        </p:txBody>
      </p:sp>
      <p:sp>
        <p:nvSpPr>
          <p:cNvPr id="21" name="TextBox 20">
            <a:extLst>
              <a:ext uri="{FF2B5EF4-FFF2-40B4-BE49-F238E27FC236}">
                <a16:creationId xmlns:a16="http://schemas.microsoft.com/office/drawing/2014/main" id="{E90DC26A-D164-449F-83D8-C1CE1A8EE640}"/>
              </a:ext>
            </a:extLst>
          </p:cNvPr>
          <p:cNvSpPr txBox="1"/>
          <p:nvPr/>
        </p:nvSpPr>
        <p:spPr>
          <a:xfrm>
            <a:off x="584792" y="1548840"/>
            <a:ext cx="8615030" cy="369332"/>
          </a:xfrm>
          <a:prstGeom prst="rect">
            <a:avLst/>
          </a:prstGeom>
          <a:noFill/>
        </p:spPr>
        <p:txBody>
          <a:bodyPr wrap="square">
            <a:spAutoFit/>
          </a:bodyPr>
          <a:lstStyle/>
          <a:p>
            <a:r>
              <a:rPr lang="en-US" b="1" dirty="0"/>
              <a:t>BUCO </a:t>
            </a:r>
            <a:r>
              <a:rPr lang="en-US" dirty="0"/>
              <a:t> – a hardware retailer with 46 locations across South Africa, </a:t>
            </a:r>
          </a:p>
        </p:txBody>
      </p:sp>
      <p:sp>
        <p:nvSpPr>
          <p:cNvPr id="22" name="Callout: Right Arrow 21">
            <a:extLst>
              <a:ext uri="{FF2B5EF4-FFF2-40B4-BE49-F238E27FC236}">
                <a16:creationId xmlns:a16="http://schemas.microsoft.com/office/drawing/2014/main" id="{2C2948EA-F846-4AA5-BE86-DFE8A4E18486}"/>
              </a:ext>
            </a:extLst>
          </p:cNvPr>
          <p:cNvSpPr/>
          <p:nvPr/>
        </p:nvSpPr>
        <p:spPr>
          <a:xfrm>
            <a:off x="584792" y="2344620"/>
            <a:ext cx="1690575" cy="1110959"/>
          </a:xfrm>
          <a:prstGeom prst="rightArrowCallout">
            <a:avLst>
              <a:gd name="adj1" fmla="val 52792"/>
              <a:gd name="adj2" fmla="val 26396"/>
              <a:gd name="adj3" fmla="val 16058"/>
              <a:gd name="adj4" fmla="val 8896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dirty="0"/>
              <a:t>Question</a:t>
            </a:r>
          </a:p>
        </p:txBody>
      </p:sp>
      <p:sp>
        <p:nvSpPr>
          <p:cNvPr id="24" name="Rectangle 23">
            <a:extLst>
              <a:ext uri="{FF2B5EF4-FFF2-40B4-BE49-F238E27FC236}">
                <a16:creationId xmlns:a16="http://schemas.microsoft.com/office/drawing/2014/main" id="{D79F0A34-0EDF-4D00-A15E-5A8BAAD3C3C5}"/>
              </a:ext>
            </a:extLst>
          </p:cNvPr>
          <p:cNvSpPr/>
          <p:nvPr/>
        </p:nvSpPr>
        <p:spPr>
          <a:xfrm>
            <a:off x="2424221" y="2344620"/>
            <a:ext cx="9182985" cy="1110959"/>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pPr marL="285750" indent="-285750">
              <a:buFont typeface="Wingdings" panose="05000000000000000000" pitchFamily="2" charset="2"/>
              <a:buChar char="§"/>
            </a:pPr>
            <a:r>
              <a:rPr lang="en-US" sz="1600" dirty="0">
                <a:solidFill>
                  <a:schemeClr val="tx1"/>
                </a:solidFill>
              </a:rPr>
              <a:t>Are men or women were their most frequent customers?</a:t>
            </a:r>
          </a:p>
          <a:p>
            <a:pPr marL="285750" indent="-285750">
              <a:buFont typeface="Wingdings" panose="05000000000000000000" pitchFamily="2" charset="2"/>
              <a:buChar char="§"/>
            </a:pPr>
            <a:r>
              <a:rPr lang="en-US" sz="1600" dirty="0">
                <a:solidFill>
                  <a:schemeClr val="tx1"/>
                </a:solidFill>
              </a:rPr>
              <a:t>Which locations had the most loyal customers, and from what suburbs the most valuable customers to a given store were coming. </a:t>
            </a:r>
          </a:p>
        </p:txBody>
      </p:sp>
      <p:sp>
        <p:nvSpPr>
          <p:cNvPr id="28" name="Callout: Right Arrow 27">
            <a:extLst>
              <a:ext uri="{FF2B5EF4-FFF2-40B4-BE49-F238E27FC236}">
                <a16:creationId xmlns:a16="http://schemas.microsoft.com/office/drawing/2014/main" id="{8A637101-8C9E-406F-B142-ECD384B3A522}"/>
              </a:ext>
            </a:extLst>
          </p:cNvPr>
          <p:cNvSpPr/>
          <p:nvPr/>
        </p:nvSpPr>
        <p:spPr>
          <a:xfrm>
            <a:off x="584792" y="3605360"/>
            <a:ext cx="1690575" cy="1189921"/>
          </a:xfrm>
          <a:prstGeom prst="rightArrowCallout">
            <a:avLst>
              <a:gd name="adj1" fmla="val 50000"/>
              <a:gd name="adj2" fmla="val 26396"/>
              <a:gd name="adj3" fmla="val 16058"/>
              <a:gd name="adj4" fmla="val 88697"/>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dirty="0"/>
              <a:t>Data </a:t>
            </a:r>
          </a:p>
          <a:p>
            <a:pPr algn="ctr"/>
            <a:r>
              <a:rPr lang="en-US" sz="1400" dirty="0"/>
              <a:t>Came from “Nedbank” – BUCO’s Bank</a:t>
            </a:r>
          </a:p>
        </p:txBody>
      </p:sp>
      <p:sp>
        <p:nvSpPr>
          <p:cNvPr id="30" name="Rectangle 29">
            <a:extLst>
              <a:ext uri="{FF2B5EF4-FFF2-40B4-BE49-F238E27FC236}">
                <a16:creationId xmlns:a16="http://schemas.microsoft.com/office/drawing/2014/main" id="{C1AAB811-9CD1-4F37-9AC4-084128BAD926}"/>
              </a:ext>
            </a:extLst>
          </p:cNvPr>
          <p:cNvSpPr/>
          <p:nvPr/>
        </p:nvSpPr>
        <p:spPr>
          <a:xfrm>
            <a:off x="2424220" y="3605361"/>
            <a:ext cx="9182985" cy="1189920"/>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r>
              <a:rPr lang="en-US" sz="1600" b="1" dirty="0">
                <a:solidFill>
                  <a:schemeClr val="tx1"/>
                </a:solidFill>
              </a:rPr>
              <a:t>Amassed a treasure trove of transactional data it could share with merchants:</a:t>
            </a:r>
            <a:endParaRPr lang="en-US" sz="1600" dirty="0">
              <a:solidFill>
                <a:schemeClr val="tx1"/>
              </a:solidFill>
            </a:endParaRPr>
          </a:p>
          <a:p>
            <a:pPr marL="285750" indent="-285750">
              <a:buFont typeface="Wingdings" panose="05000000000000000000" pitchFamily="2" charset="2"/>
              <a:buChar char="§"/>
            </a:pPr>
            <a:r>
              <a:rPr lang="en-US" sz="1600" dirty="0">
                <a:solidFill>
                  <a:schemeClr val="tx1"/>
                </a:solidFill>
              </a:rPr>
              <a:t>The type of card being used, the time of the transaction, the size of the purchase, the retailer, the location</a:t>
            </a:r>
          </a:p>
          <a:p>
            <a:pPr marL="285750" indent="-285750">
              <a:buFont typeface="Wingdings" panose="05000000000000000000" pitchFamily="2" charset="2"/>
              <a:buChar char="§"/>
            </a:pPr>
            <a:r>
              <a:rPr lang="en-US" sz="1600" dirty="0">
                <a:solidFill>
                  <a:schemeClr val="tx1"/>
                </a:solidFill>
              </a:rPr>
              <a:t>Customer’s age, gender, race, marital status, and income bracket </a:t>
            </a:r>
          </a:p>
        </p:txBody>
      </p:sp>
      <p:sp>
        <p:nvSpPr>
          <p:cNvPr id="11" name="Callout: Right Arrow 10">
            <a:extLst>
              <a:ext uri="{FF2B5EF4-FFF2-40B4-BE49-F238E27FC236}">
                <a16:creationId xmlns:a16="http://schemas.microsoft.com/office/drawing/2014/main" id="{3E6B62EA-50D6-4EE7-9E39-17ECB19F5026}"/>
              </a:ext>
            </a:extLst>
          </p:cNvPr>
          <p:cNvSpPr/>
          <p:nvPr/>
        </p:nvSpPr>
        <p:spPr>
          <a:xfrm>
            <a:off x="584792" y="4997301"/>
            <a:ext cx="1690575" cy="1307804"/>
          </a:xfrm>
          <a:prstGeom prst="rightArrowCallout">
            <a:avLst>
              <a:gd name="adj1" fmla="val 52792"/>
              <a:gd name="adj2" fmla="val 26396"/>
              <a:gd name="adj3" fmla="val 13807"/>
              <a:gd name="adj4" fmla="val 89056"/>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dirty="0"/>
              <a:t>Results/</a:t>
            </a:r>
          </a:p>
          <a:p>
            <a:pPr algn="ctr"/>
            <a:r>
              <a:rPr lang="en-US" sz="2200" b="1" dirty="0"/>
              <a:t>Decisions</a:t>
            </a:r>
          </a:p>
        </p:txBody>
      </p:sp>
      <p:sp>
        <p:nvSpPr>
          <p:cNvPr id="12" name="Rectangle 11">
            <a:extLst>
              <a:ext uri="{FF2B5EF4-FFF2-40B4-BE49-F238E27FC236}">
                <a16:creationId xmlns:a16="http://schemas.microsoft.com/office/drawing/2014/main" id="{08209AA7-C65B-4E20-B7C3-7ECE71F71114}"/>
              </a:ext>
            </a:extLst>
          </p:cNvPr>
          <p:cNvSpPr/>
          <p:nvPr/>
        </p:nvSpPr>
        <p:spPr>
          <a:xfrm>
            <a:off x="2424222" y="4997301"/>
            <a:ext cx="9182986" cy="1307804"/>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pPr marL="285750" indent="-285750">
              <a:buFont typeface="Wingdings" panose="05000000000000000000" pitchFamily="2" charset="2"/>
              <a:buChar char="§"/>
            </a:pPr>
            <a:r>
              <a:rPr lang="en-US" sz="1600" dirty="0">
                <a:solidFill>
                  <a:schemeClr val="tx1"/>
                </a:solidFill>
              </a:rPr>
              <a:t>At certain location most of business was not derived from local residents that, in fact, half of his business was coming from residents that lived in a town 10 kilometers away, </a:t>
            </a:r>
          </a:p>
          <a:p>
            <a:pPr marL="285750" indent="-285750">
              <a:buFont typeface="Wingdings" panose="05000000000000000000" pitchFamily="2" charset="2"/>
              <a:buChar char="§"/>
            </a:pPr>
            <a:r>
              <a:rPr lang="en-US" sz="1600" dirty="0">
                <a:solidFill>
                  <a:schemeClr val="tx1"/>
                </a:solidFill>
              </a:rPr>
              <a:t>At certain locations, a large portion of our clientele was female, so we introduced a Saturday craft workshop featuring chalk paint</a:t>
            </a:r>
          </a:p>
        </p:txBody>
      </p:sp>
    </p:spTree>
    <p:extLst>
      <p:ext uri="{BB962C8B-B14F-4D97-AF65-F5344CB8AC3E}">
        <p14:creationId xmlns:p14="http://schemas.microsoft.com/office/powerpoint/2010/main" val="11988617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A485C9-A4EF-408C-A8E1-A2365831F5A9}"/>
              </a:ext>
            </a:extLst>
          </p:cNvPr>
          <p:cNvSpPr txBox="1"/>
          <p:nvPr/>
        </p:nvSpPr>
        <p:spPr>
          <a:xfrm>
            <a:off x="584792" y="840954"/>
            <a:ext cx="9246780" cy="707886"/>
          </a:xfrm>
          <a:prstGeom prst="rect">
            <a:avLst/>
          </a:prstGeom>
          <a:noFill/>
        </p:spPr>
        <p:txBody>
          <a:bodyPr wrap="square">
            <a:spAutoFit/>
          </a:bodyPr>
          <a:lstStyle/>
          <a:p>
            <a:r>
              <a:rPr lang="en-US" sz="4000" dirty="0">
                <a:solidFill>
                  <a:schemeClr val="accent1"/>
                </a:solidFill>
                <a:latin typeface="+mj-lt"/>
              </a:rPr>
              <a:t>TYPES </a:t>
            </a:r>
            <a:r>
              <a:rPr lang="en-US" sz="4000" dirty="0">
                <a:latin typeface="+mj-lt"/>
              </a:rPr>
              <a:t>OF DATA ANALYTICS</a:t>
            </a:r>
          </a:p>
        </p:txBody>
      </p:sp>
      <p:sp>
        <p:nvSpPr>
          <p:cNvPr id="40" name="Rectangle 39">
            <a:extLst>
              <a:ext uri="{FF2B5EF4-FFF2-40B4-BE49-F238E27FC236}">
                <a16:creationId xmlns:a16="http://schemas.microsoft.com/office/drawing/2014/main" id="{D86159CE-B4A9-4182-9FC2-5786AA059FAD}"/>
              </a:ext>
            </a:extLst>
          </p:cNvPr>
          <p:cNvSpPr/>
          <p:nvPr/>
        </p:nvSpPr>
        <p:spPr>
          <a:xfrm>
            <a:off x="733647" y="2178853"/>
            <a:ext cx="91440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D9C206E-0C07-4E04-82FA-6D5BAA3386DC}"/>
              </a:ext>
            </a:extLst>
          </p:cNvPr>
          <p:cNvSpPr txBox="1"/>
          <p:nvPr/>
        </p:nvSpPr>
        <p:spPr>
          <a:xfrm>
            <a:off x="1794244" y="2178854"/>
            <a:ext cx="4043030" cy="1384995"/>
          </a:xfrm>
          <a:prstGeom prst="rect">
            <a:avLst/>
          </a:prstGeom>
          <a:noFill/>
        </p:spPr>
        <p:txBody>
          <a:bodyPr wrap="square">
            <a:spAutoFit/>
          </a:bodyPr>
          <a:lstStyle/>
          <a:p>
            <a:r>
              <a:rPr lang="en-US" b="1" dirty="0">
                <a:solidFill>
                  <a:schemeClr val="accent1"/>
                </a:solidFill>
              </a:rPr>
              <a:t>Descriptive</a:t>
            </a:r>
          </a:p>
          <a:p>
            <a:r>
              <a:rPr lang="en-US" b="1" dirty="0"/>
              <a:t>Explains what happened.</a:t>
            </a:r>
          </a:p>
          <a:p>
            <a:r>
              <a:rPr lang="en-US" sz="1600" dirty="0"/>
              <a:t>Describing or summarizing the existing data using data analytic tools to better understand what is going on or what has happened.</a:t>
            </a:r>
          </a:p>
        </p:txBody>
      </p:sp>
      <p:sp>
        <p:nvSpPr>
          <p:cNvPr id="43" name="Rectangle 42">
            <a:extLst>
              <a:ext uri="{FF2B5EF4-FFF2-40B4-BE49-F238E27FC236}">
                <a16:creationId xmlns:a16="http://schemas.microsoft.com/office/drawing/2014/main" id="{0EC952E3-AA21-45CD-8B05-71203A0D5FEC}"/>
              </a:ext>
            </a:extLst>
          </p:cNvPr>
          <p:cNvSpPr/>
          <p:nvPr/>
        </p:nvSpPr>
        <p:spPr>
          <a:xfrm>
            <a:off x="6549655" y="2178853"/>
            <a:ext cx="914400" cy="138499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E4054D90-6216-4740-9466-8B5BD12384EB}"/>
              </a:ext>
            </a:extLst>
          </p:cNvPr>
          <p:cNvSpPr txBox="1"/>
          <p:nvPr/>
        </p:nvSpPr>
        <p:spPr>
          <a:xfrm>
            <a:off x="7610251" y="2316808"/>
            <a:ext cx="3848102" cy="1631216"/>
          </a:xfrm>
          <a:prstGeom prst="rect">
            <a:avLst/>
          </a:prstGeom>
          <a:noFill/>
        </p:spPr>
        <p:txBody>
          <a:bodyPr wrap="square">
            <a:spAutoFit/>
          </a:bodyPr>
          <a:lstStyle/>
          <a:p>
            <a:r>
              <a:rPr lang="en-US" b="1" dirty="0">
                <a:solidFill>
                  <a:schemeClr val="accent1"/>
                </a:solidFill>
              </a:rPr>
              <a:t>Predictive</a:t>
            </a:r>
          </a:p>
          <a:p>
            <a:r>
              <a:rPr lang="en-US" b="1" dirty="0"/>
              <a:t>Forecasts what might happen.</a:t>
            </a:r>
          </a:p>
          <a:p>
            <a:r>
              <a:rPr lang="en-US" sz="1600" dirty="0"/>
              <a:t>Emphasizes on predicting the possible outcome using statistical models and machine learning techniques.</a:t>
            </a:r>
          </a:p>
          <a:p>
            <a:endParaRPr lang="en-US" sz="1600" dirty="0"/>
          </a:p>
        </p:txBody>
      </p:sp>
      <p:sp>
        <p:nvSpPr>
          <p:cNvPr id="52" name="Rectangle 51">
            <a:extLst>
              <a:ext uri="{FF2B5EF4-FFF2-40B4-BE49-F238E27FC236}">
                <a16:creationId xmlns:a16="http://schemas.microsoft.com/office/drawing/2014/main" id="{7893957B-9EFE-4C2C-BD61-E15EFD65754B}"/>
              </a:ext>
            </a:extLst>
          </p:cNvPr>
          <p:cNvSpPr/>
          <p:nvPr/>
        </p:nvSpPr>
        <p:spPr>
          <a:xfrm>
            <a:off x="733647" y="4366903"/>
            <a:ext cx="914400" cy="1384995"/>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3" name="TextBox 52">
            <a:extLst>
              <a:ext uri="{FF2B5EF4-FFF2-40B4-BE49-F238E27FC236}">
                <a16:creationId xmlns:a16="http://schemas.microsoft.com/office/drawing/2014/main" id="{55701A30-0527-491D-A00E-F1B97D61AFBD}"/>
              </a:ext>
            </a:extLst>
          </p:cNvPr>
          <p:cNvSpPr txBox="1"/>
          <p:nvPr/>
        </p:nvSpPr>
        <p:spPr>
          <a:xfrm>
            <a:off x="1794244" y="4366904"/>
            <a:ext cx="4043030" cy="1138773"/>
          </a:xfrm>
          <a:prstGeom prst="rect">
            <a:avLst/>
          </a:prstGeom>
          <a:noFill/>
        </p:spPr>
        <p:txBody>
          <a:bodyPr wrap="square">
            <a:spAutoFit/>
          </a:bodyPr>
          <a:lstStyle/>
          <a:p>
            <a:r>
              <a:rPr lang="en-US" b="1" dirty="0">
                <a:solidFill>
                  <a:schemeClr val="accent1"/>
                </a:solidFill>
              </a:rPr>
              <a:t>Diagnostic</a:t>
            </a:r>
          </a:p>
          <a:p>
            <a:r>
              <a:rPr lang="en-US" b="1" dirty="0"/>
              <a:t>Explains why it happened.</a:t>
            </a:r>
          </a:p>
          <a:p>
            <a:r>
              <a:rPr lang="en-US" sz="1600" dirty="0"/>
              <a:t>Focus on past performance to determine what happened and why. </a:t>
            </a:r>
          </a:p>
        </p:txBody>
      </p:sp>
      <p:sp>
        <p:nvSpPr>
          <p:cNvPr id="54" name="Rectangle 53">
            <a:extLst>
              <a:ext uri="{FF2B5EF4-FFF2-40B4-BE49-F238E27FC236}">
                <a16:creationId xmlns:a16="http://schemas.microsoft.com/office/drawing/2014/main" id="{BACB0B62-AC6F-4015-B807-63A9BCAC3740}"/>
              </a:ext>
            </a:extLst>
          </p:cNvPr>
          <p:cNvSpPr/>
          <p:nvPr/>
        </p:nvSpPr>
        <p:spPr>
          <a:xfrm>
            <a:off x="6549655" y="4366903"/>
            <a:ext cx="914400" cy="1384995"/>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57" name="TextBox 56">
            <a:extLst>
              <a:ext uri="{FF2B5EF4-FFF2-40B4-BE49-F238E27FC236}">
                <a16:creationId xmlns:a16="http://schemas.microsoft.com/office/drawing/2014/main" id="{C45CFD92-E7A4-4E7A-ACBB-C9F13BEB6AA9}"/>
              </a:ext>
            </a:extLst>
          </p:cNvPr>
          <p:cNvSpPr txBox="1"/>
          <p:nvPr/>
        </p:nvSpPr>
        <p:spPr>
          <a:xfrm>
            <a:off x="7610250" y="4228403"/>
            <a:ext cx="3848102" cy="1661993"/>
          </a:xfrm>
          <a:prstGeom prst="rect">
            <a:avLst/>
          </a:prstGeom>
          <a:noFill/>
        </p:spPr>
        <p:txBody>
          <a:bodyPr wrap="square">
            <a:spAutoFit/>
          </a:bodyPr>
          <a:lstStyle/>
          <a:p>
            <a:r>
              <a:rPr lang="en-US" b="1" dirty="0">
                <a:solidFill>
                  <a:schemeClr val="accent1"/>
                </a:solidFill>
              </a:rPr>
              <a:t>Prescriptive</a:t>
            </a:r>
          </a:p>
          <a:p>
            <a:r>
              <a:rPr lang="en-US" b="1" dirty="0"/>
              <a:t>Recommends an action based on the forecast.</a:t>
            </a:r>
          </a:p>
          <a:p>
            <a:r>
              <a:rPr lang="en-US" sz="1600" dirty="0"/>
              <a:t>It is a type of predictive analytics that is used to recommend one or more course of action on analyzing the data.</a:t>
            </a:r>
          </a:p>
        </p:txBody>
      </p:sp>
      <p:sp>
        <p:nvSpPr>
          <p:cNvPr id="58" name="Freeform 6">
            <a:extLst>
              <a:ext uri="{FF2B5EF4-FFF2-40B4-BE49-F238E27FC236}">
                <a16:creationId xmlns:a16="http://schemas.microsoft.com/office/drawing/2014/main" id="{ADB7B615-82E6-4AE4-8EB7-CBF0A6414DD3}"/>
              </a:ext>
            </a:extLst>
          </p:cNvPr>
          <p:cNvSpPr>
            <a:spLocks noEditPoints="1"/>
          </p:cNvSpPr>
          <p:nvPr/>
        </p:nvSpPr>
        <p:spPr bwMode="auto">
          <a:xfrm>
            <a:off x="989419" y="2713711"/>
            <a:ext cx="402855" cy="315278"/>
          </a:xfrm>
          <a:custGeom>
            <a:avLst/>
            <a:gdLst/>
            <a:ahLst/>
            <a:cxnLst>
              <a:cxn ang="0">
                <a:pos x="64" y="48"/>
              </a:cxn>
              <a:cxn ang="0">
                <a:pos x="61" y="50"/>
              </a:cxn>
              <a:cxn ang="0">
                <a:pos x="2" y="50"/>
              </a:cxn>
              <a:cxn ang="0">
                <a:pos x="0" y="48"/>
              </a:cxn>
              <a:cxn ang="0">
                <a:pos x="0" y="43"/>
              </a:cxn>
              <a:cxn ang="0">
                <a:pos x="2" y="41"/>
              </a:cxn>
              <a:cxn ang="0">
                <a:pos x="61" y="41"/>
              </a:cxn>
              <a:cxn ang="0">
                <a:pos x="64" y="43"/>
              </a:cxn>
              <a:cxn ang="0">
                <a:pos x="64" y="48"/>
              </a:cxn>
              <a:cxn ang="0">
                <a:pos x="59" y="20"/>
              </a:cxn>
              <a:cxn ang="0">
                <a:pos x="57" y="23"/>
              </a:cxn>
              <a:cxn ang="0">
                <a:pos x="7" y="23"/>
              </a:cxn>
              <a:cxn ang="0">
                <a:pos x="4" y="20"/>
              </a:cxn>
              <a:cxn ang="0">
                <a:pos x="4" y="16"/>
              </a:cxn>
              <a:cxn ang="0">
                <a:pos x="7" y="13"/>
              </a:cxn>
              <a:cxn ang="0">
                <a:pos x="57" y="13"/>
              </a:cxn>
              <a:cxn ang="0">
                <a:pos x="59" y="16"/>
              </a:cxn>
              <a:cxn ang="0">
                <a:pos x="59" y="20"/>
              </a:cxn>
              <a:cxn ang="0">
                <a:pos x="50" y="34"/>
              </a:cxn>
              <a:cxn ang="0">
                <a:pos x="48" y="36"/>
              </a:cxn>
              <a:cxn ang="0">
                <a:pos x="16" y="36"/>
              </a:cxn>
              <a:cxn ang="0">
                <a:pos x="13" y="34"/>
              </a:cxn>
              <a:cxn ang="0">
                <a:pos x="13" y="29"/>
              </a:cxn>
              <a:cxn ang="0">
                <a:pos x="16" y="27"/>
              </a:cxn>
              <a:cxn ang="0">
                <a:pos x="48" y="27"/>
              </a:cxn>
              <a:cxn ang="0">
                <a:pos x="50" y="29"/>
              </a:cxn>
              <a:cxn ang="0">
                <a:pos x="50" y="34"/>
              </a:cxn>
              <a:cxn ang="0">
                <a:pos x="45" y="7"/>
              </a:cxn>
              <a:cxn ang="0">
                <a:pos x="43" y="9"/>
              </a:cxn>
              <a:cxn ang="0">
                <a:pos x="20" y="9"/>
              </a:cxn>
              <a:cxn ang="0">
                <a:pos x="18" y="7"/>
              </a:cxn>
              <a:cxn ang="0">
                <a:pos x="18" y="2"/>
              </a:cxn>
              <a:cxn ang="0">
                <a:pos x="20" y="0"/>
              </a:cxn>
              <a:cxn ang="0">
                <a:pos x="43" y="0"/>
              </a:cxn>
              <a:cxn ang="0">
                <a:pos x="45" y="2"/>
              </a:cxn>
              <a:cxn ang="0">
                <a:pos x="45" y="7"/>
              </a:cxn>
            </a:cxnLst>
            <a:rect l="0" t="0" r="r" b="b"/>
            <a:pathLst>
              <a:path w="64" h="5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59" name="Freeform 130">
            <a:extLst>
              <a:ext uri="{FF2B5EF4-FFF2-40B4-BE49-F238E27FC236}">
                <a16:creationId xmlns:a16="http://schemas.microsoft.com/office/drawing/2014/main" id="{DD58C702-CA96-4C7E-86DB-FE967CFACC57}"/>
              </a:ext>
            </a:extLst>
          </p:cNvPr>
          <p:cNvSpPr>
            <a:spLocks noEditPoints="1"/>
          </p:cNvSpPr>
          <p:nvPr/>
        </p:nvSpPr>
        <p:spPr bwMode="auto">
          <a:xfrm>
            <a:off x="954936" y="4823489"/>
            <a:ext cx="471819" cy="471819"/>
          </a:xfrm>
          <a:custGeom>
            <a:avLst/>
            <a:gdLst/>
            <a:ahLst/>
            <a:cxnLst>
              <a:cxn ang="0">
                <a:pos x="62" y="67"/>
              </a:cxn>
              <a:cxn ang="0">
                <a:pos x="59" y="66"/>
              </a:cxn>
              <a:cxn ang="0">
                <a:pos x="45" y="52"/>
              </a:cxn>
              <a:cxn ang="0">
                <a:pos x="29" y="57"/>
              </a:cxn>
              <a:cxn ang="0">
                <a:pos x="0" y="29"/>
              </a:cxn>
              <a:cxn ang="0">
                <a:pos x="29" y="0"/>
              </a:cxn>
              <a:cxn ang="0">
                <a:pos x="57" y="29"/>
              </a:cxn>
              <a:cxn ang="0">
                <a:pos x="52" y="45"/>
              </a:cxn>
              <a:cxn ang="0">
                <a:pos x="66" y="59"/>
              </a:cxn>
              <a:cxn ang="0">
                <a:pos x="67" y="62"/>
              </a:cxn>
              <a:cxn ang="0">
                <a:pos x="62" y="67"/>
              </a:cxn>
              <a:cxn ang="0">
                <a:pos x="29" y="11"/>
              </a:cxn>
              <a:cxn ang="0">
                <a:pos x="11" y="29"/>
              </a:cxn>
              <a:cxn ang="0">
                <a:pos x="29" y="47"/>
              </a:cxn>
              <a:cxn ang="0">
                <a:pos x="47" y="29"/>
              </a:cxn>
              <a:cxn ang="0">
                <a:pos x="29" y="11"/>
              </a:cxn>
              <a:cxn ang="0">
                <a:pos x="42" y="30"/>
              </a:cxn>
              <a:cxn ang="0">
                <a:pos x="40" y="31"/>
              </a:cxn>
              <a:cxn ang="0">
                <a:pos x="31" y="31"/>
              </a:cxn>
              <a:cxn ang="0">
                <a:pos x="31" y="40"/>
              </a:cxn>
              <a:cxn ang="0">
                <a:pos x="30" y="42"/>
              </a:cxn>
              <a:cxn ang="0">
                <a:pos x="27" y="42"/>
              </a:cxn>
              <a:cxn ang="0">
                <a:pos x="26" y="40"/>
              </a:cxn>
              <a:cxn ang="0">
                <a:pos x="26" y="31"/>
              </a:cxn>
              <a:cxn ang="0">
                <a:pos x="17" y="31"/>
              </a:cxn>
              <a:cxn ang="0">
                <a:pos x="16" y="30"/>
              </a:cxn>
              <a:cxn ang="0">
                <a:pos x="16" y="27"/>
              </a:cxn>
              <a:cxn ang="0">
                <a:pos x="17" y="26"/>
              </a:cxn>
              <a:cxn ang="0">
                <a:pos x="26" y="26"/>
              </a:cxn>
              <a:cxn ang="0">
                <a:pos x="26" y="17"/>
              </a:cxn>
              <a:cxn ang="0">
                <a:pos x="27" y="16"/>
              </a:cxn>
              <a:cxn ang="0">
                <a:pos x="30" y="16"/>
              </a:cxn>
              <a:cxn ang="0">
                <a:pos x="31" y="17"/>
              </a:cxn>
              <a:cxn ang="0">
                <a:pos x="31" y="26"/>
              </a:cxn>
              <a:cxn ang="0">
                <a:pos x="40" y="26"/>
              </a:cxn>
              <a:cxn ang="0">
                <a:pos x="42" y="27"/>
              </a:cxn>
              <a:cxn ang="0">
                <a:pos x="42" y="30"/>
              </a:cxn>
            </a:cxnLst>
            <a:rect l="0" t="0" r="r" b="b"/>
            <a:pathLst>
              <a:path w="67" h="67">
                <a:moveTo>
                  <a:pt x="62" y="67"/>
                </a:moveTo>
                <a:cubicBezTo>
                  <a:pt x="61" y="67"/>
                  <a:pt x="59" y="67"/>
                  <a:pt x="59" y="66"/>
                </a:cubicBezTo>
                <a:cubicBezTo>
                  <a:pt x="45" y="52"/>
                  <a:pt x="45" y="52"/>
                  <a:pt x="45" y="52"/>
                </a:cubicBezTo>
                <a:cubicBezTo>
                  <a:pt x="40" y="55"/>
                  <a:pt x="34" y="57"/>
                  <a:pt x="29" y="57"/>
                </a:cubicBezTo>
                <a:cubicBezTo>
                  <a:pt x="13" y="57"/>
                  <a:pt x="0" y="44"/>
                  <a:pt x="0" y="29"/>
                </a:cubicBezTo>
                <a:cubicBezTo>
                  <a:pt x="0" y="13"/>
                  <a:pt x="13" y="0"/>
                  <a:pt x="29" y="0"/>
                </a:cubicBezTo>
                <a:cubicBezTo>
                  <a:pt x="44" y="0"/>
                  <a:pt x="57" y="13"/>
                  <a:pt x="57" y="29"/>
                </a:cubicBezTo>
                <a:cubicBezTo>
                  <a:pt x="57" y="34"/>
                  <a:pt x="55" y="40"/>
                  <a:pt x="52" y="45"/>
                </a:cubicBezTo>
                <a:cubicBezTo>
                  <a:pt x="66" y="59"/>
                  <a:pt x="66" y="59"/>
                  <a:pt x="66" y="59"/>
                </a:cubicBezTo>
                <a:cubicBezTo>
                  <a:pt x="67" y="59"/>
                  <a:pt x="67" y="61"/>
                  <a:pt x="67" y="62"/>
                </a:cubicBezTo>
                <a:cubicBezTo>
                  <a:pt x="67" y="65"/>
                  <a:pt x="65" y="67"/>
                  <a:pt x="62" y="67"/>
                </a:cubicBezTo>
                <a:close/>
                <a:moveTo>
                  <a:pt x="29" y="11"/>
                </a:moveTo>
                <a:cubicBezTo>
                  <a:pt x="19" y="11"/>
                  <a:pt x="11" y="19"/>
                  <a:pt x="11" y="29"/>
                </a:cubicBezTo>
                <a:cubicBezTo>
                  <a:pt x="11" y="39"/>
                  <a:pt x="19" y="47"/>
                  <a:pt x="29" y="47"/>
                </a:cubicBezTo>
                <a:cubicBezTo>
                  <a:pt x="39" y="47"/>
                  <a:pt x="47" y="39"/>
                  <a:pt x="47" y="29"/>
                </a:cubicBezTo>
                <a:cubicBezTo>
                  <a:pt x="47" y="19"/>
                  <a:pt x="39" y="11"/>
                  <a:pt x="29" y="11"/>
                </a:cubicBezTo>
                <a:close/>
                <a:moveTo>
                  <a:pt x="42" y="30"/>
                </a:moveTo>
                <a:cubicBezTo>
                  <a:pt x="42" y="31"/>
                  <a:pt x="41" y="31"/>
                  <a:pt x="40" y="31"/>
                </a:cubicBezTo>
                <a:cubicBezTo>
                  <a:pt x="31" y="31"/>
                  <a:pt x="31" y="31"/>
                  <a:pt x="31" y="31"/>
                </a:cubicBezTo>
                <a:cubicBezTo>
                  <a:pt x="31" y="40"/>
                  <a:pt x="31" y="40"/>
                  <a:pt x="31" y="40"/>
                </a:cubicBezTo>
                <a:cubicBezTo>
                  <a:pt x="31" y="41"/>
                  <a:pt x="31" y="42"/>
                  <a:pt x="30" y="42"/>
                </a:cubicBezTo>
                <a:cubicBezTo>
                  <a:pt x="27" y="42"/>
                  <a:pt x="27" y="42"/>
                  <a:pt x="27" y="42"/>
                </a:cubicBezTo>
                <a:cubicBezTo>
                  <a:pt x="27" y="42"/>
                  <a:pt x="26" y="41"/>
                  <a:pt x="26" y="40"/>
                </a:cubicBezTo>
                <a:cubicBezTo>
                  <a:pt x="26" y="31"/>
                  <a:pt x="26" y="31"/>
                  <a:pt x="26" y="31"/>
                </a:cubicBezTo>
                <a:cubicBezTo>
                  <a:pt x="17" y="31"/>
                  <a:pt x="17" y="31"/>
                  <a:pt x="17" y="31"/>
                </a:cubicBezTo>
                <a:cubicBezTo>
                  <a:pt x="17" y="31"/>
                  <a:pt x="16" y="31"/>
                  <a:pt x="16" y="30"/>
                </a:cubicBezTo>
                <a:cubicBezTo>
                  <a:pt x="16" y="27"/>
                  <a:pt x="16" y="27"/>
                  <a:pt x="16" y="27"/>
                </a:cubicBezTo>
                <a:cubicBezTo>
                  <a:pt x="16" y="27"/>
                  <a:pt x="17" y="26"/>
                  <a:pt x="17" y="26"/>
                </a:cubicBezTo>
                <a:cubicBezTo>
                  <a:pt x="26" y="26"/>
                  <a:pt x="26" y="26"/>
                  <a:pt x="26" y="26"/>
                </a:cubicBezTo>
                <a:cubicBezTo>
                  <a:pt x="26" y="17"/>
                  <a:pt x="26" y="17"/>
                  <a:pt x="26" y="17"/>
                </a:cubicBezTo>
                <a:cubicBezTo>
                  <a:pt x="26" y="16"/>
                  <a:pt x="27" y="16"/>
                  <a:pt x="27" y="16"/>
                </a:cubicBezTo>
                <a:cubicBezTo>
                  <a:pt x="30" y="16"/>
                  <a:pt x="30" y="16"/>
                  <a:pt x="30" y="16"/>
                </a:cubicBezTo>
                <a:cubicBezTo>
                  <a:pt x="31" y="16"/>
                  <a:pt x="31" y="16"/>
                  <a:pt x="31" y="17"/>
                </a:cubicBezTo>
                <a:cubicBezTo>
                  <a:pt x="31" y="26"/>
                  <a:pt x="31" y="26"/>
                  <a:pt x="31" y="26"/>
                </a:cubicBezTo>
                <a:cubicBezTo>
                  <a:pt x="40" y="26"/>
                  <a:pt x="40" y="26"/>
                  <a:pt x="40" y="26"/>
                </a:cubicBezTo>
                <a:cubicBezTo>
                  <a:pt x="41" y="26"/>
                  <a:pt x="42" y="27"/>
                  <a:pt x="42" y="27"/>
                </a:cubicBezTo>
                <a:lnTo>
                  <a:pt x="42" y="30"/>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0" name="Freeform 217">
            <a:extLst>
              <a:ext uri="{FF2B5EF4-FFF2-40B4-BE49-F238E27FC236}">
                <a16:creationId xmlns:a16="http://schemas.microsoft.com/office/drawing/2014/main" id="{D8CC12ED-7CA7-4AB5-A257-B9B67B16E7F3}"/>
              </a:ext>
            </a:extLst>
          </p:cNvPr>
          <p:cNvSpPr>
            <a:spLocks noEditPoints="1"/>
          </p:cNvSpPr>
          <p:nvPr/>
        </p:nvSpPr>
        <p:spPr bwMode="auto">
          <a:xfrm>
            <a:off x="6739859" y="2671103"/>
            <a:ext cx="533991" cy="400493"/>
          </a:xfrm>
          <a:custGeom>
            <a:avLst/>
            <a:gdLst/>
            <a:ahLst/>
            <a:cxnLst>
              <a:cxn ang="0">
                <a:pos x="78" y="58"/>
              </a:cxn>
              <a:cxn ang="0">
                <a:pos x="0" y="58"/>
              </a:cxn>
              <a:cxn ang="0">
                <a:pos x="0" y="0"/>
              </a:cxn>
              <a:cxn ang="0">
                <a:pos x="5" y="0"/>
              </a:cxn>
              <a:cxn ang="0">
                <a:pos x="5" y="53"/>
              </a:cxn>
              <a:cxn ang="0">
                <a:pos x="78" y="53"/>
              </a:cxn>
              <a:cxn ang="0">
                <a:pos x="78" y="58"/>
              </a:cxn>
              <a:cxn ang="0">
                <a:pos x="73" y="22"/>
              </a:cxn>
              <a:cxn ang="0">
                <a:pos x="71" y="23"/>
              </a:cxn>
              <a:cxn ang="0">
                <a:pos x="66" y="18"/>
              </a:cxn>
              <a:cxn ang="0">
                <a:pos x="42" y="42"/>
              </a:cxn>
              <a:cxn ang="0">
                <a:pos x="40" y="42"/>
              </a:cxn>
              <a:cxn ang="0">
                <a:pos x="31" y="34"/>
              </a:cxn>
              <a:cxn ang="0">
                <a:pos x="16" y="49"/>
              </a:cxn>
              <a:cxn ang="0">
                <a:pos x="8" y="42"/>
              </a:cxn>
              <a:cxn ang="0">
                <a:pos x="30" y="20"/>
              </a:cxn>
              <a:cxn ang="0">
                <a:pos x="32" y="20"/>
              </a:cxn>
              <a:cxn ang="0">
                <a:pos x="41" y="29"/>
              </a:cxn>
              <a:cxn ang="0">
                <a:pos x="59" y="11"/>
              </a:cxn>
              <a:cxn ang="0">
                <a:pos x="54" y="6"/>
              </a:cxn>
              <a:cxn ang="0">
                <a:pos x="55" y="4"/>
              </a:cxn>
              <a:cxn ang="0">
                <a:pos x="71" y="4"/>
              </a:cxn>
              <a:cxn ang="0">
                <a:pos x="73" y="6"/>
              </a:cxn>
              <a:cxn ang="0">
                <a:pos x="73" y="22"/>
              </a:cxn>
            </a:cxnLst>
            <a:rect l="0" t="0" r="r" b="b"/>
            <a:pathLst>
              <a:path w="78" h="58">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
        <p:nvSpPr>
          <p:cNvPr id="61" name="Freeform 142">
            <a:extLst>
              <a:ext uri="{FF2B5EF4-FFF2-40B4-BE49-F238E27FC236}">
                <a16:creationId xmlns:a16="http://schemas.microsoft.com/office/drawing/2014/main" id="{BED4CCCF-1E8D-4EE3-AC31-5AAB6B380A9E}"/>
              </a:ext>
            </a:extLst>
          </p:cNvPr>
          <p:cNvSpPr>
            <a:spLocks/>
          </p:cNvSpPr>
          <p:nvPr/>
        </p:nvSpPr>
        <p:spPr bwMode="auto">
          <a:xfrm>
            <a:off x="6800331" y="4873826"/>
            <a:ext cx="413046" cy="371143"/>
          </a:xfrm>
          <a:custGeom>
            <a:avLst/>
            <a:gdLst/>
            <a:ahLst/>
            <a:cxnLst>
              <a:cxn ang="0">
                <a:pos x="63" y="22"/>
              </a:cxn>
              <a:cxn ang="0">
                <a:pos x="45" y="40"/>
              </a:cxn>
              <a:cxn ang="0">
                <a:pos x="43" y="41"/>
              </a:cxn>
              <a:cxn ang="0">
                <a:pos x="41" y="38"/>
              </a:cxn>
              <a:cxn ang="0">
                <a:pos x="41" y="29"/>
              </a:cxn>
              <a:cxn ang="0">
                <a:pos x="33" y="29"/>
              </a:cxn>
              <a:cxn ang="0">
                <a:pos x="7" y="49"/>
              </a:cxn>
              <a:cxn ang="0">
                <a:pos x="8" y="54"/>
              </a:cxn>
              <a:cxn ang="0">
                <a:pos x="8" y="56"/>
              </a:cxn>
              <a:cxn ang="0">
                <a:pos x="7" y="57"/>
              </a:cxn>
              <a:cxn ang="0">
                <a:pos x="6" y="56"/>
              </a:cxn>
              <a:cxn ang="0">
                <a:pos x="4" y="53"/>
              </a:cxn>
              <a:cxn ang="0">
                <a:pos x="0" y="37"/>
              </a:cxn>
              <a:cxn ang="0">
                <a:pos x="2" y="25"/>
              </a:cxn>
              <a:cxn ang="0">
                <a:pos x="33" y="11"/>
              </a:cxn>
              <a:cxn ang="0">
                <a:pos x="41" y="11"/>
              </a:cxn>
              <a:cxn ang="0">
                <a:pos x="41" y="2"/>
              </a:cxn>
              <a:cxn ang="0">
                <a:pos x="43" y="0"/>
              </a:cxn>
              <a:cxn ang="0">
                <a:pos x="45" y="0"/>
              </a:cxn>
              <a:cxn ang="0">
                <a:pos x="63" y="19"/>
              </a:cxn>
              <a:cxn ang="0">
                <a:pos x="64" y="20"/>
              </a:cxn>
              <a:cxn ang="0">
                <a:pos x="63" y="22"/>
              </a:cxn>
            </a:cxnLst>
            <a:rect l="0" t="0" r="r" b="b"/>
            <a:pathLst>
              <a:path w="64" h="57">
                <a:moveTo>
                  <a:pt x="63" y="22"/>
                </a:moveTo>
                <a:cubicBezTo>
                  <a:pt x="45" y="40"/>
                  <a:pt x="45" y="40"/>
                  <a:pt x="45" y="40"/>
                </a:cubicBezTo>
                <a:cubicBezTo>
                  <a:pt x="44" y="41"/>
                  <a:pt x="44" y="41"/>
                  <a:pt x="43" y="41"/>
                </a:cubicBezTo>
                <a:cubicBezTo>
                  <a:pt x="42" y="41"/>
                  <a:pt x="41" y="40"/>
                  <a:pt x="41" y="38"/>
                </a:cubicBezTo>
                <a:cubicBezTo>
                  <a:pt x="41" y="29"/>
                  <a:pt x="41" y="29"/>
                  <a:pt x="41" y="29"/>
                </a:cubicBezTo>
                <a:cubicBezTo>
                  <a:pt x="33" y="29"/>
                  <a:pt x="33" y="29"/>
                  <a:pt x="33" y="29"/>
                </a:cubicBezTo>
                <a:cubicBezTo>
                  <a:pt x="18" y="29"/>
                  <a:pt x="7" y="32"/>
                  <a:pt x="7" y="49"/>
                </a:cubicBezTo>
                <a:cubicBezTo>
                  <a:pt x="7" y="51"/>
                  <a:pt x="7" y="52"/>
                  <a:pt x="8" y="54"/>
                </a:cubicBezTo>
                <a:cubicBezTo>
                  <a:pt x="8" y="54"/>
                  <a:pt x="8" y="55"/>
                  <a:pt x="8" y="56"/>
                </a:cubicBezTo>
                <a:cubicBezTo>
                  <a:pt x="8" y="56"/>
                  <a:pt x="7" y="57"/>
                  <a:pt x="7" y="57"/>
                </a:cubicBezTo>
                <a:cubicBezTo>
                  <a:pt x="6" y="57"/>
                  <a:pt x="6" y="57"/>
                  <a:pt x="6" y="56"/>
                </a:cubicBezTo>
                <a:cubicBezTo>
                  <a:pt x="5" y="55"/>
                  <a:pt x="5" y="54"/>
                  <a:pt x="4" y="53"/>
                </a:cubicBezTo>
                <a:cubicBezTo>
                  <a:pt x="2" y="49"/>
                  <a:pt x="0" y="42"/>
                  <a:pt x="0" y="37"/>
                </a:cubicBezTo>
                <a:cubicBezTo>
                  <a:pt x="0" y="33"/>
                  <a:pt x="0" y="29"/>
                  <a:pt x="2" y="25"/>
                </a:cubicBezTo>
                <a:cubicBezTo>
                  <a:pt x="7" y="13"/>
                  <a:pt x="21" y="11"/>
                  <a:pt x="33" y="11"/>
                </a:cubicBezTo>
                <a:cubicBezTo>
                  <a:pt x="41" y="11"/>
                  <a:pt x="41" y="11"/>
                  <a:pt x="41" y="11"/>
                </a:cubicBezTo>
                <a:cubicBezTo>
                  <a:pt x="41" y="2"/>
                  <a:pt x="41" y="2"/>
                  <a:pt x="41" y="2"/>
                </a:cubicBezTo>
                <a:cubicBezTo>
                  <a:pt x="41" y="1"/>
                  <a:pt x="42" y="0"/>
                  <a:pt x="43" y="0"/>
                </a:cubicBezTo>
                <a:cubicBezTo>
                  <a:pt x="44" y="0"/>
                  <a:pt x="44" y="0"/>
                  <a:pt x="45" y="0"/>
                </a:cubicBezTo>
                <a:cubicBezTo>
                  <a:pt x="63" y="19"/>
                  <a:pt x="63" y="19"/>
                  <a:pt x="63" y="19"/>
                </a:cubicBezTo>
                <a:cubicBezTo>
                  <a:pt x="63" y="19"/>
                  <a:pt x="64" y="20"/>
                  <a:pt x="64" y="20"/>
                </a:cubicBezTo>
                <a:cubicBezTo>
                  <a:pt x="64" y="21"/>
                  <a:pt x="63" y="21"/>
                  <a:pt x="63" y="22"/>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spTree>
    <p:extLst>
      <p:ext uri="{BB962C8B-B14F-4D97-AF65-F5344CB8AC3E}">
        <p14:creationId xmlns:p14="http://schemas.microsoft.com/office/powerpoint/2010/main" val="32816202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6FD47D5-9AC3-4E18-A4F2-55D080FD556E}"/>
              </a:ext>
            </a:extLst>
          </p:cNvPr>
          <p:cNvSpPr txBox="1"/>
          <p:nvPr/>
        </p:nvSpPr>
        <p:spPr>
          <a:xfrm>
            <a:off x="584792" y="840954"/>
            <a:ext cx="4933506" cy="1323439"/>
          </a:xfrm>
          <a:prstGeom prst="rect">
            <a:avLst/>
          </a:prstGeom>
          <a:noFill/>
        </p:spPr>
        <p:txBody>
          <a:bodyPr wrap="square">
            <a:spAutoFit/>
          </a:bodyPr>
          <a:lstStyle/>
          <a:p>
            <a:r>
              <a:rPr lang="en-US" sz="4000" dirty="0">
                <a:latin typeface="+mj-lt"/>
              </a:rPr>
              <a:t>WHAT IS THE </a:t>
            </a:r>
            <a:r>
              <a:rPr lang="en-US" sz="4000" dirty="0">
                <a:solidFill>
                  <a:schemeClr val="accent1"/>
                </a:solidFill>
                <a:latin typeface="+mj-lt"/>
              </a:rPr>
              <a:t>ROLE OF A DATA ANALYST?</a:t>
            </a:r>
            <a:endParaRPr lang="en-US" sz="4000" dirty="0">
              <a:latin typeface="+mj-lt"/>
            </a:endParaRPr>
          </a:p>
        </p:txBody>
      </p:sp>
      <p:sp>
        <p:nvSpPr>
          <p:cNvPr id="4" name="TextBox 3">
            <a:extLst>
              <a:ext uri="{FF2B5EF4-FFF2-40B4-BE49-F238E27FC236}">
                <a16:creationId xmlns:a16="http://schemas.microsoft.com/office/drawing/2014/main" id="{9EC19DE5-33E0-4C6F-AE28-91561F4BFEC9}"/>
              </a:ext>
            </a:extLst>
          </p:cNvPr>
          <p:cNvSpPr txBox="1"/>
          <p:nvPr/>
        </p:nvSpPr>
        <p:spPr>
          <a:xfrm>
            <a:off x="584792" y="2722506"/>
            <a:ext cx="4593264" cy="646331"/>
          </a:xfrm>
          <a:prstGeom prst="rect">
            <a:avLst/>
          </a:prstGeom>
          <a:noFill/>
        </p:spPr>
        <p:txBody>
          <a:bodyPr wrap="square">
            <a:spAutoFit/>
          </a:bodyPr>
          <a:lstStyle/>
          <a:p>
            <a:r>
              <a:rPr lang="en-US" dirty="0"/>
              <a:t>Data analysts work with data to help their organizations make better business decisions</a:t>
            </a:r>
          </a:p>
        </p:txBody>
      </p:sp>
      <p:sp>
        <p:nvSpPr>
          <p:cNvPr id="5" name="Rectangle 4">
            <a:extLst>
              <a:ext uri="{FF2B5EF4-FFF2-40B4-BE49-F238E27FC236}">
                <a16:creationId xmlns:a16="http://schemas.microsoft.com/office/drawing/2014/main" id="{908A6D91-F889-48E6-A72A-DCD4A18A4A43}"/>
              </a:ext>
            </a:extLst>
          </p:cNvPr>
          <p:cNvSpPr/>
          <p:nvPr/>
        </p:nvSpPr>
        <p:spPr>
          <a:xfrm>
            <a:off x="584792" y="4462740"/>
            <a:ext cx="2700668" cy="70788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r>
              <a:rPr lang="en-US">
                <a:solidFill>
                  <a:schemeClr val="bg1"/>
                </a:solidFill>
              </a:rPr>
              <a:t>Python</a:t>
            </a:r>
            <a:endParaRPr lang="en-US" dirty="0">
              <a:solidFill>
                <a:schemeClr val="bg1"/>
              </a:solidFill>
            </a:endParaRPr>
          </a:p>
        </p:txBody>
      </p:sp>
      <p:sp>
        <p:nvSpPr>
          <p:cNvPr id="6" name="Rectangle 5">
            <a:extLst>
              <a:ext uri="{FF2B5EF4-FFF2-40B4-BE49-F238E27FC236}">
                <a16:creationId xmlns:a16="http://schemas.microsoft.com/office/drawing/2014/main" id="{28FB02B3-E7D1-405D-A2D8-AFA8BB60EE05}"/>
              </a:ext>
            </a:extLst>
          </p:cNvPr>
          <p:cNvSpPr/>
          <p:nvPr/>
        </p:nvSpPr>
        <p:spPr>
          <a:xfrm>
            <a:off x="3416598" y="4462740"/>
            <a:ext cx="2700668" cy="70788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r>
              <a:rPr lang="en-US" dirty="0">
                <a:solidFill>
                  <a:schemeClr val="bg1"/>
                </a:solidFill>
              </a:rPr>
              <a:t>Databases</a:t>
            </a:r>
          </a:p>
        </p:txBody>
      </p:sp>
      <p:sp>
        <p:nvSpPr>
          <p:cNvPr id="7" name="Rectangle 6">
            <a:extLst>
              <a:ext uri="{FF2B5EF4-FFF2-40B4-BE49-F238E27FC236}">
                <a16:creationId xmlns:a16="http://schemas.microsoft.com/office/drawing/2014/main" id="{BC087DA9-ADE4-4C69-A516-1D1CBC6A5007}"/>
              </a:ext>
            </a:extLst>
          </p:cNvPr>
          <p:cNvSpPr/>
          <p:nvPr/>
        </p:nvSpPr>
        <p:spPr>
          <a:xfrm>
            <a:off x="584792" y="5301035"/>
            <a:ext cx="2700668" cy="70788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r>
              <a:rPr lang="en-US" dirty="0">
                <a:solidFill>
                  <a:schemeClr val="bg1"/>
                </a:solidFill>
              </a:rPr>
              <a:t>Statistical Analysis</a:t>
            </a:r>
          </a:p>
        </p:txBody>
      </p:sp>
      <p:sp>
        <p:nvSpPr>
          <p:cNvPr id="8" name="Rectangle 7">
            <a:extLst>
              <a:ext uri="{FF2B5EF4-FFF2-40B4-BE49-F238E27FC236}">
                <a16:creationId xmlns:a16="http://schemas.microsoft.com/office/drawing/2014/main" id="{74B6E7ED-603F-4449-8A6B-317AC0E720CE}"/>
              </a:ext>
            </a:extLst>
          </p:cNvPr>
          <p:cNvSpPr/>
          <p:nvPr/>
        </p:nvSpPr>
        <p:spPr>
          <a:xfrm>
            <a:off x="3416598" y="5301035"/>
            <a:ext cx="2700668" cy="70788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r>
              <a:rPr lang="en-US" dirty="0">
                <a:solidFill>
                  <a:schemeClr val="bg1"/>
                </a:solidFill>
              </a:rPr>
              <a:t>Data Visualization (including Tableau)</a:t>
            </a:r>
          </a:p>
        </p:txBody>
      </p:sp>
      <p:sp>
        <p:nvSpPr>
          <p:cNvPr id="9" name="TextBox 8">
            <a:extLst>
              <a:ext uri="{FF2B5EF4-FFF2-40B4-BE49-F238E27FC236}">
                <a16:creationId xmlns:a16="http://schemas.microsoft.com/office/drawing/2014/main" id="{E320DBA0-012D-4AC2-92A2-A60A8C70EC0E}"/>
              </a:ext>
            </a:extLst>
          </p:cNvPr>
          <p:cNvSpPr txBox="1"/>
          <p:nvPr/>
        </p:nvSpPr>
        <p:spPr>
          <a:xfrm>
            <a:off x="584792" y="3783787"/>
            <a:ext cx="4593264" cy="369332"/>
          </a:xfrm>
          <a:prstGeom prst="rect">
            <a:avLst/>
          </a:prstGeom>
          <a:noFill/>
        </p:spPr>
        <p:txBody>
          <a:bodyPr wrap="square">
            <a:spAutoFit/>
          </a:bodyPr>
          <a:lstStyle/>
          <a:p>
            <a:r>
              <a:rPr lang="en-US" b="1" dirty="0"/>
              <a:t>Most in-demand Skills</a:t>
            </a:r>
          </a:p>
        </p:txBody>
      </p:sp>
      <p:pic>
        <p:nvPicPr>
          <p:cNvPr id="11" name="Picture 10">
            <a:extLst>
              <a:ext uri="{FF2B5EF4-FFF2-40B4-BE49-F238E27FC236}">
                <a16:creationId xmlns:a16="http://schemas.microsoft.com/office/drawing/2014/main" id="{8939765F-8D5D-4EA1-AFF1-F1B7ED1FD85D}"/>
              </a:ext>
            </a:extLst>
          </p:cNvPr>
          <p:cNvPicPr>
            <a:picLocks noChangeAspect="1"/>
          </p:cNvPicPr>
          <p:nvPr/>
        </p:nvPicPr>
        <p:blipFill rotWithShape="1">
          <a:blip r:embed="rId2">
            <a:extLst>
              <a:ext uri="{28A0092B-C50C-407E-A947-70E740481C1C}">
                <a14:useLocalDpi xmlns:a14="http://schemas.microsoft.com/office/drawing/2010/main" val="0"/>
              </a:ext>
            </a:extLst>
          </a:blip>
          <a:srcRect t="7228" b="7228"/>
          <a:stretch/>
        </p:blipFill>
        <p:spPr>
          <a:xfrm>
            <a:off x="6847367" y="-1"/>
            <a:ext cx="5344633" cy="6858001"/>
          </a:xfrm>
          <a:prstGeom prst="rect">
            <a:avLst/>
          </a:prstGeom>
        </p:spPr>
      </p:pic>
    </p:spTree>
    <p:extLst>
      <p:ext uri="{BB962C8B-B14F-4D97-AF65-F5344CB8AC3E}">
        <p14:creationId xmlns:p14="http://schemas.microsoft.com/office/powerpoint/2010/main" val="1562850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B7896AFE-CA31-4B59-B90A-D962C9E043D7}"/>
              </a:ext>
            </a:extLst>
          </p:cNvPr>
          <p:cNvSpPr/>
          <p:nvPr/>
        </p:nvSpPr>
        <p:spPr>
          <a:xfrm>
            <a:off x="7767083" y="5494026"/>
            <a:ext cx="733647" cy="733647"/>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E6FD47D5-9AC3-4E18-A4F2-55D080FD556E}"/>
              </a:ext>
            </a:extLst>
          </p:cNvPr>
          <p:cNvSpPr txBox="1"/>
          <p:nvPr/>
        </p:nvSpPr>
        <p:spPr>
          <a:xfrm>
            <a:off x="584792" y="840954"/>
            <a:ext cx="4997301" cy="1323439"/>
          </a:xfrm>
          <a:prstGeom prst="rect">
            <a:avLst/>
          </a:prstGeom>
          <a:noFill/>
        </p:spPr>
        <p:txBody>
          <a:bodyPr wrap="square">
            <a:spAutoFit/>
          </a:bodyPr>
          <a:lstStyle/>
          <a:p>
            <a:r>
              <a:rPr lang="en-US" sz="4000" dirty="0">
                <a:latin typeface="+mj-lt"/>
              </a:rPr>
              <a:t>TYPICAL DATA ANALYST </a:t>
            </a:r>
            <a:r>
              <a:rPr lang="en-US" sz="4000" dirty="0">
                <a:solidFill>
                  <a:schemeClr val="accent1"/>
                </a:solidFill>
                <a:latin typeface="+mj-lt"/>
              </a:rPr>
              <a:t>RESPONSIBILITIES</a:t>
            </a:r>
          </a:p>
        </p:txBody>
      </p:sp>
      <p:sp>
        <p:nvSpPr>
          <p:cNvPr id="5" name="TextBox 4">
            <a:extLst>
              <a:ext uri="{FF2B5EF4-FFF2-40B4-BE49-F238E27FC236}">
                <a16:creationId xmlns:a16="http://schemas.microsoft.com/office/drawing/2014/main" id="{18474D9A-8A77-4A91-8E7D-90BFF5EB5D04}"/>
              </a:ext>
            </a:extLst>
          </p:cNvPr>
          <p:cNvSpPr txBox="1"/>
          <p:nvPr/>
        </p:nvSpPr>
        <p:spPr>
          <a:xfrm>
            <a:off x="584792" y="2498062"/>
            <a:ext cx="6499151" cy="2542363"/>
          </a:xfrm>
          <a:prstGeom prst="rect">
            <a:avLst/>
          </a:prstGeom>
          <a:noFill/>
        </p:spPr>
        <p:txBody>
          <a:bodyPr wrap="square">
            <a:spAutoFit/>
          </a:bodyPr>
          <a:lstStyle/>
          <a:p>
            <a:pPr marL="285750" indent="-285750">
              <a:lnSpc>
                <a:spcPct val="150000"/>
              </a:lnSpc>
              <a:buFont typeface="Wingdings" panose="05000000000000000000" pitchFamily="2" charset="2"/>
              <a:buChar char="§"/>
            </a:pPr>
            <a:r>
              <a:rPr lang="en-US" dirty="0"/>
              <a:t>Preparing and Analyzing Data</a:t>
            </a:r>
          </a:p>
          <a:p>
            <a:pPr marL="285750" indent="-285750">
              <a:lnSpc>
                <a:spcPct val="150000"/>
              </a:lnSpc>
              <a:buFont typeface="Wingdings" panose="05000000000000000000" pitchFamily="2" charset="2"/>
              <a:buChar char="§"/>
            </a:pPr>
            <a:r>
              <a:rPr lang="en-US" dirty="0"/>
              <a:t>Create reports and data visualizations</a:t>
            </a:r>
          </a:p>
          <a:p>
            <a:pPr marL="285750" indent="-285750">
              <a:lnSpc>
                <a:spcPct val="150000"/>
              </a:lnSpc>
              <a:buFont typeface="Wingdings" panose="05000000000000000000" pitchFamily="2" charset="2"/>
              <a:buChar char="§"/>
            </a:pPr>
            <a:r>
              <a:rPr lang="en-US" dirty="0"/>
              <a:t>Data Acquisition</a:t>
            </a:r>
          </a:p>
          <a:p>
            <a:pPr marL="285750" indent="-285750">
              <a:lnSpc>
                <a:spcPct val="150000"/>
              </a:lnSpc>
              <a:buFont typeface="Wingdings" panose="05000000000000000000" pitchFamily="2" charset="2"/>
              <a:buChar char="§"/>
            </a:pPr>
            <a:r>
              <a:rPr lang="en-US" dirty="0"/>
              <a:t>Managing data in databases</a:t>
            </a:r>
          </a:p>
          <a:p>
            <a:pPr marL="285750" indent="-285750">
              <a:lnSpc>
                <a:spcPct val="150000"/>
              </a:lnSpc>
              <a:buFont typeface="Wingdings" panose="05000000000000000000" pitchFamily="2" charset="2"/>
              <a:buChar char="§"/>
            </a:pPr>
            <a:r>
              <a:rPr lang="en-US" dirty="0"/>
              <a:t>Finding and Interpreting trends in complex data sets</a:t>
            </a:r>
          </a:p>
          <a:p>
            <a:pPr marL="285750" indent="-285750">
              <a:lnSpc>
                <a:spcPct val="150000"/>
              </a:lnSpc>
              <a:buFont typeface="Wingdings" panose="05000000000000000000" pitchFamily="2" charset="2"/>
              <a:buChar char="§"/>
            </a:pPr>
            <a:r>
              <a:rPr lang="en-US" dirty="0"/>
              <a:t>Collaborating with stakeholders to achieve business objectives</a:t>
            </a:r>
          </a:p>
        </p:txBody>
      </p:sp>
      <p:sp>
        <p:nvSpPr>
          <p:cNvPr id="6" name="Rectangle 5">
            <a:extLst>
              <a:ext uri="{FF2B5EF4-FFF2-40B4-BE49-F238E27FC236}">
                <a16:creationId xmlns:a16="http://schemas.microsoft.com/office/drawing/2014/main" id="{7BAF8B63-93D6-4235-8DAA-76A1AFCB9121}"/>
              </a:ext>
            </a:extLst>
          </p:cNvPr>
          <p:cNvSpPr/>
          <p:nvPr/>
        </p:nvSpPr>
        <p:spPr>
          <a:xfrm>
            <a:off x="0" y="5494025"/>
            <a:ext cx="7083943" cy="1363973"/>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89585CEB-47DF-4CB4-87E2-49B8CE2F84D6}"/>
              </a:ext>
            </a:extLst>
          </p:cNvPr>
          <p:cNvSpPr/>
          <p:nvPr/>
        </p:nvSpPr>
        <p:spPr>
          <a:xfrm>
            <a:off x="9167796" y="840953"/>
            <a:ext cx="1984011" cy="362597"/>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AC869DC-70B2-456F-AAFA-5249A28E3F87}"/>
              </a:ext>
            </a:extLst>
          </p:cNvPr>
          <p:cNvSpPr/>
          <p:nvPr/>
        </p:nvSpPr>
        <p:spPr>
          <a:xfrm rot="5400000">
            <a:off x="10346744" y="2008616"/>
            <a:ext cx="1984011" cy="373886"/>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25" name="Picture Placeholder 24">
            <a:extLst>
              <a:ext uri="{FF2B5EF4-FFF2-40B4-BE49-F238E27FC236}">
                <a16:creationId xmlns:a16="http://schemas.microsoft.com/office/drawing/2014/main" id="{8D7D855B-3AD8-4C06-BFB2-A01CE2DEAE8B}"/>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l="28403" r="28403"/>
          <a:stretch>
            <a:fillRect/>
          </a:stretch>
        </p:blipFill>
        <p:spPr/>
      </p:pic>
    </p:spTree>
    <p:extLst>
      <p:ext uri="{BB962C8B-B14F-4D97-AF65-F5344CB8AC3E}">
        <p14:creationId xmlns:p14="http://schemas.microsoft.com/office/powerpoint/2010/main" val="11419472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99640E9-8568-454A-ADCF-70C581F48203}"/>
              </a:ext>
            </a:extLst>
          </p:cNvPr>
          <p:cNvSpPr txBox="1"/>
          <p:nvPr/>
        </p:nvSpPr>
        <p:spPr>
          <a:xfrm>
            <a:off x="2892542" y="2444625"/>
            <a:ext cx="6406915" cy="1754326"/>
          </a:xfrm>
          <a:prstGeom prst="rect">
            <a:avLst/>
          </a:prstGeom>
          <a:noFill/>
        </p:spPr>
        <p:txBody>
          <a:bodyPr wrap="square">
            <a:spAutoFit/>
          </a:bodyPr>
          <a:lstStyle/>
          <a:p>
            <a:pPr algn="ctr"/>
            <a:r>
              <a:rPr lang="en-US" sz="5400" dirty="0">
                <a:solidFill>
                  <a:schemeClr val="bg1"/>
                </a:solidFill>
                <a:latin typeface="Franklin Gothic Demi Cond" panose="020B0706030402020204" pitchFamily="34" charset="0"/>
              </a:rPr>
              <a:t>LIFE CYCLE OF A DATA ANALYSIS PROJECT</a:t>
            </a:r>
            <a:endParaRPr lang="en-US" sz="2000" dirty="0">
              <a:solidFill>
                <a:schemeClr val="bg1"/>
              </a:solidFill>
              <a:latin typeface="+mj-lt"/>
            </a:endParaRPr>
          </a:p>
        </p:txBody>
      </p:sp>
      <p:sp>
        <p:nvSpPr>
          <p:cNvPr id="5" name="Rectangle 4">
            <a:extLst>
              <a:ext uri="{FF2B5EF4-FFF2-40B4-BE49-F238E27FC236}">
                <a16:creationId xmlns:a16="http://schemas.microsoft.com/office/drawing/2014/main" id="{9E59A8D0-CA54-4B03-80B4-BDAD1003581D}"/>
              </a:ext>
            </a:extLst>
          </p:cNvPr>
          <p:cNvSpPr/>
          <p:nvPr/>
        </p:nvSpPr>
        <p:spPr>
          <a:xfrm rot="5400000">
            <a:off x="6037729" y="3440563"/>
            <a:ext cx="116539" cy="2194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417240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Placeholder 13">
            <a:extLst>
              <a:ext uri="{FF2B5EF4-FFF2-40B4-BE49-F238E27FC236}">
                <a16:creationId xmlns:a16="http://schemas.microsoft.com/office/drawing/2014/main" id="{639EA274-989A-4FA1-ADD4-417AEEAE0DB9}"/>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667" r="16667"/>
          <a:stretch>
            <a:fillRect/>
          </a:stretch>
        </p:blipFill>
        <p:spPr/>
      </p:pic>
      <p:grpSp>
        <p:nvGrpSpPr>
          <p:cNvPr id="4" name="Group 3">
            <a:extLst>
              <a:ext uri="{FF2B5EF4-FFF2-40B4-BE49-F238E27FC236}">
                <a16:creationId xmlns:a16="http://schemas.microsoft.com/office/drawing/2014/main" id="{5A85594D-D72F-4458-B7CA-675BC9C879B4}"/>
              </a:ext>
            </a:extLst>
          </p:cNvPr>
          <p:cNvGrpSpPr/>
          <p:nvPr/>
        </p:nvGrpSpPr>
        <p:grpSpPr>
          <a:xfrm>
            <a:off x="3120540" y="5555339"/>
            <a:ext cx="123606" cy="1302661"/>
            <a:chOff x="6020151" y="5487917"/>
            <a:chExt cx="123606" cy="1302661"/>
          </a:xfrm>
        </p:grpSpPr>
        <p:cxnSp>
          <p:nvCxnSpPr>
            <p:cNvPr id="5" name="Straight Connector 4">
              <a:extLst>
                <a:ext uri="{FF2B5EF4-FFF2-40B4-BE49-F238E27FC236}">
                  <a16:creationId xmlns:a16="http://schemas.microsoft.com/office/drawing/2014/main" id="{1FD98FD5-2F05-40BE-9223-FF47EF3A895B}"/>
                </a:ext>
              </a:extLst>
            </p:cNvPr>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2F54366-6E65-4611-B623-C87A752BADCF}"/>
                </a:ext>
              </a:extLst>
            </p:cNvPr>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sp>
        <p:nvSpPr>
          <p:cNvPr id="10" name="TextBox 9">
            <a:extLst>
              <a:ext uri="{FF2B5EF4-FFF2-40B4-BE49-F238E27FC236}">
                <a16:creationId xmlns:a16="http://schemas.microsoft.com/office/drawing/2014/main" id="{E089013C-C64E-489F-985B-4E67785CCBAA}"/>
              </a:ext>
            </a:extLst>
          </p:cNvPr>
          <p:cNvSpPr txBox="1"/>
          <p:nvPr/>
        </p:nvSpPr>
        <p:spPr>
          <a:xfrm>
            <a:off x="6096000" y="1299728"/>
            <a:ext cx="4577347" cy="1384995"/>
          </a:xfrm>
          <a:prstGeom prst="rect">
            <a:avLst/>
          </a:prstGeom>
          <a:noFill/>
        </p:spPr>
        <p:txBody>
          <a:bodyPr wrap="square">
            <a:spAutoFit/>
          </a:bodyPr>
          <a:lstStyle/>
          <a:p>
            <a:r>
              <a:rPr lang="en-US" sz="4200" dirty="0">
                <a:latin typeface="+mj-lt"/>
              </a:rPr>
              <a:t>Business Issue </a:t>
            </a:r>
          </a:p>
          <a:p>
            <a:r>
              <a:rPr lang="en-US" sz="4200" dirty="0">
                <a:solidFill>
                  <a:schemeClr val="accent1"/>
                </a:solidFill>
                <a:latin typeface="+mj-lt"/>
              </a:rPr>
              <a:t>Understanding</a:t>
            </a:r>
          </a:p>
        </p:txBody>
      </p:sp>
      <p:graphicFrame>
        <p:nvGraphicFramePr>
          <p:cNvPr id="12" name="Table 12">
            <a:extLst>
              <a:ext uri="{FF2B5EF4-FFF2-40B4-BE49-F238E27FC236}">
                <a16:creationId xmlns:a16="http://schemas.microsoft.com/office/drawing/2014/main" id="{491DF4B1-F3C6-4313-B413-FD5F6DE16C83}"/>
              </a:ext>
            </a:extLst>
          </p:cNvPr>
          <p:cNvGraphicFramePr>
            <a:graphicFrameLocks noGrp="1"/>
          </p:cNvGraphicFramePr>
          <p:nvPr/>
        </p:nvGraphicFramePr>
        <p:xfrm>
          <a:off x="6096000" y="2933584"/>
          <a:ext cx="4577347" cy="2899610"/>
        </p:xfrm>
        <a:graphic>
          <a:graphicData uri="http://schemas.openxmlformats.org/drawingml/2006/table">
            <a:tbl>
              <a:tblPr firstRow="1" bandRow="1">
                <a:tableStyleId>{5C22544A-7EE6-4342-B048-85BDC9FD1C3A}</a:tableStyleId>
              </a:tblPr>
              <a:tblGrid>
                <a:gridCol w="4577347">
                  <a:extLst>
                    <a:ext uri="{9D8B030D-6E8A-4147-A177-3AD203B41FA5}">
                      <a16:colId xmlns:a16="http://schemas.microsoft.com/office/drawing/2014/main" val="24929011"/>
                    </a:ext>
                  </a:extLst>
                </a:gridCol>
              </a:tblGrid>
              <a:tr h="579922">
                <a:tc>
                  <a:txBody>
                    <a:bodyPr/>
                    <a:lstStyle/>
                    <a:p>
                      <a:r>
                        <a:rPr lang="en-US" b="0" dirty="0">
                          <a:solidFill>
                            <a:schemeClr val="tx1"/>
                          </a:solidFill>
                          <a:latin typeface="+mn-lt"/>
                        </a:rPr>
                        <a:t>Define business objectives</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453588"/>
                  </a:ext>
                </a:extLst>
              </a:tr>
              <a:tr h="579922">
                <a:tc>
                  <a:txBody>
                    <a:bodyPr/>
                    <a:lstStyle/>
                    <a:p>
                      <a:r>
                        <a:rPr lang="en-US" b="0" dirty="0">
                          <a:solidFill>
                            <a:schemeClr val="tx1"/>
                          </a:solidFill>
                          <a:latin typeface="+mn-lt"/>
                        </a:rPr>
                        <a:t>Gather required information</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0372429"/>
                  </a:ext>
                </a:extLst>
              </a:tr>
              <a:tr h="579922">
                <a:tc>
                  <a:txBody>
                    <a:bodyPr/>
                    <a:lstStyle/>
                    <a:p>
                      <a:r>
                        <a:rPr lang="en-US" b="0" dirty="0">
                          <a:solidFill>
                            <a:schemeClr val="tx1"/>
                          </a:solidFill>
                          <a:latin typeface="+mn-lt"/>
                        </a:rPr>
                        <a:t>Determine appropriate analysis method</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087791"/>
                  </a:ext>
                </a:extLst>
              </a:tr>
              <a:tr h="579922">
                <a:tc>
                  <a:txBody>
                    <a:bodyPr/>
                    <a:lstStyle/>
                    <a:p>
                      <a:r>
                        <a:rPr lang="en-US" b="0" dirty="0">
                          <a:solidFill>
                            <a:schemeClr val="tx1"/>
                          </a:solidFill>
                          <a:latin typeface="+mn-lt"/>
                        </a:rPr>
                        <a:t>Clarify scope of work</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98274"/>
                  </a:ext>
                </a:extLst>
              </a:tr>
              <a:tr h="579922">
                <a:tc>
                  <a:txBody>
                    <a:bodyPr/>
                    <a:lstStyle/>
                    <a:p>
                      <a:r>
                        <a:rPr lang="en-US" b="0" dirty="0">
                          <a:solidFill>
                            <a:schemeClr val="tx1"/>
                          </a:solidFill>
                          <a:latin typeface="+mn-lt"/>
                        </a:rPr>
                        <a:t>Identify deliverables</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0859978"/>
                  </a:ext>
                </a:extLst>
              </a:tr>
            </a:tbl>
          </a:graphicData>
        </a:graphic>
      </p:graphicFrame>
      <p:sp>
        <p:nvSpPr>
          <p:cNvPr id="15" name="Oval 14">
            <a:extLst>
              <a:ext uri="{FF2B5EF4-FFF2-40B4-BE49-F238E27FC236}">
                <a16:creationId xmlns:a16="http://schemas.microsoft.com/office/drawing/2014/main" id="{54DFD02D-7121-4797-8A16-350DB883CDC4}"/>
              </a:ext>
            </a:extLst>
          </p:cNvPr>
          <p:cNvSpPr/>
          <p:nvPr/>
        </p:nvSpPr>
        <p:spPr>
          <a:xfrm>
            <a:off x="2215270" y="2461927"/>
            <a:ext cx="1934145" cy="193414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3200" b="1" dirty="0">
                <a:solidFill>
                  <a:schemeClr val="bg1"/>
                </a:solidFill>
                <a:latin typeface="+mj-lt"/>
              </a:rPr>
              <a:t>Step 1</a:t>
            </a:r>
          </a:p>
        </p:txBody>
      </p:sp>
    </p:spTree>
    <p:extLst>
      <p:ext uri="{BB962C8B-B14F-4D97-AF65-F5344CB8AC3E}">
        <p14:creationId xmlns:p14="http://schemas.microsoft.com/office/powerpoint/2010/main" val="35264012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5F597B05-69A6-4E32-BE8B-66949D25BA21}"/>
              </a:ext>
            </a:extLst>
          </p:cNvPr>
          <p:cNvSpPr/>
          <p:nvPr/>
        </p:nvSpPr>
        <p:spPr>
          <a:xfrm>
            <a:off x="2215270" y="2461927"/>
            <a:ext cx="1934145" cy="193414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3200" b="1" dirty="0">
                <a:solidFill>
                  <a:schemeClr val="bg1"/>
                </a:solidFill>
                <a:latin typeface="+mj-lt"/>
              </a:rPr>
              <a:t>Step 2</a:t>
            </a:r>
          </a:p>
        </p:txBody>
      </p:sp>
      <p:grpSp>
        <p:nvGrpSpPr>
          <p:cNvPr id="4" name="Group 3">
            <a:extLst>
              <a:ext uri="{FF2B5EF4-FFF2-40B4-BE49-F238E27FC236}">
                <a16:creationId xmlns:a16="http://schemas.microsoft.com/office/drawing/2014/main" id="{5A85594D-D72F-4458-B7CA-675BC9C879B4}"/>
              </a:ext>
            </a:extLst>
          </p:cNvPr>
          <p:cNvGrpSpPr/>
          <p:nvPr/>
        </p:nvGrpSpPr>
        <p:grpSpPr>
          <a:xfrm>
            <a:off x="3120540" y="5555339"/>
            <a:ext cx="123606" cy="1302661"/>
            <a:chOff x="6020151" y="5487917"/>
            <a:chExt cx="123606" cy="1302661"/>
          </a:xfrm>
        </p:grpSpPr>
        <p:cxnSp>
          <p:nvCxnSpPr>
            <p:cNvPr id="5" name="Straight Connector 4">
              <a:extLst>
                <a:ext uri="{FF2B5EF4-FFF2-40B4-BE49-F238E27FC236}">
                  <a16:creationId xmlns:a16="http://schemas.microsoft.com/office/drawing/2014/main" id="{1FD98FD5-2F05-40BE-9223-FF47EF3A895B}"/>
                </a:ext>
              </a:extLst>
            </p:cNvPr>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2F54366-6E65-4611-B623-C87A752BADCF}"/>
                </a:ext>
              </a:extLst>
            </p:cNvPr>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grpSp>
        <p:nvGrpSpPr>
          <p:cNvPr id="7" name="Group 6">
            <a:extLst>
              <a:ext uri="{FF2B5EF4-FFF2-40B4-BE49-F238E27FC236}">
                <a16:creationId xmlns:a16="http://schemas.microsoft.com/office/drawing/2014/main" id="{16A75E1D-F5AC-4C52-81FE-45C1DD73A5C4}"/>
              </a:ext>
            </a:extLst>
          </p:cNvPr>
          <p:cNvGrpSpPr/>
          <p:nvPr/>
        </p:nvGrpSpPr>
        <p:grpSpPr>
          <a:xfrm flipV="1">
            <a:off x="3120540" y="-2933"/>
            <a:ext cx="123606" cy="1302661"/>
            <a:chOff x="6020151" y="5487917"/>
            <a:chExt cx="123606" cy="1302661"/>
          </a:xfrm>
        </p:grpSpPr>
        <p:cxnSp>
          <p:nvCxnSpPr>
            <p:cNvPr id="8" name="Straight Connector 7">
              <a:extLst>
                <a:ext uri="{FF2B5EF4-FFF2-40B4-BE49-F238E27FC236}">
                  <a16:creationId xmlns:a16="http://schemas.microsoft.com/office/drawing/2014/main" id="{78278FE5-F4C5-4DAC-8F11-8496E0CDA8E9}"/>
                </a:ext>
              </a:extLst>
            </p:cNvPr>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C6C2F9-9FB7-44C2-A4F0-B30FCB1C3252}"/>
                </a:ext>
              </a:extLst>
            </p:cNvPr>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sp>
        <p:nvSpPr>
          <p:cNvPr id="10" name="TextBox 9">
            <a:extLst>
              <a:ext uri="{FF2B5EF4-FFF2-40B4-BE49-F238E27FC236}">
                <a16:creationId xmlns:a16="http://schemas.microsoft.com/office/drawing/2014/main" id="{E089013C-C64E-489F-985B-4E67785CCBAA}"/>
              </a:ext>
            </a:extLst>
          </p:cNvPr>
          <p:cNvSpPr txBox="1"/>
          <p:nvPr/>
        </p:nvSpPr>
        <p:spPr>
          <a:xfrm>
            <a:off x="6096000" y="1299728"/>
            <a:ext cx="4577347" cy="1384995"/>
          </a:xfrm>
          <a:prstGeom prst="rect">
            <a:avLst/>
          </a:prstGeom>
          <a:noFill/>
        </p:spPr>
        <p:txBody>
          <a:bodyPr wrap="square">
            <a:spAutoFit/>
          </a:bodyPr>
          <a:lstStyle/>
          <a:p>
            <a:r>
              <a:rPr lang="en-US" sz="4200" dirty="0">
                <a:latin typeface="+mj-lt"/>
              </a:rPr>
              <a:t>Data</a:t>
            </a:r>
          </a:p>
          <a:p>
            <a:r>
              <a:rPr lang="en-US" sz="4200" dirty="0">
                <a:solidFill>
                  <a:schemeClr val="accent1"/>
                </a:solidFill>
                <a:latin typeface="+mj-lt"/>
              </a:rPr>
              <a:t>Understanding</a:t>
            </a:r>
          </a:p>
        </p:txBody>
      </p:sp>
      <p:graphicFrame>
        <p:nvGraphicFramePr>
          <p:cNvPr id="12" name="Table 12">
            <a:extLst>
              <a:ext uri="{FF2B5EF4-FFF2-40B4-BE49-F238E27FC236}">
                <a16:creationId xmlns:a16="http://schemas.microsoft.com/office/drawing/2014/main" id="{491DF4B1-F3C6-4313-B413-FD5F6DE16C83}"/>
              </a:ext>
            </a:extLst>
          </p:cNvPr>
          <p:cNvGraphicFramePr>
            <a:graphicFrameLocks noGrp="1"/>
          </p:cNvGraphicFramePr>
          <p:nvPr>
            <p:extLst>
              <p:ext uri="{D42A27DB-BD31-4B8C-83A1-F6EECF244321}">
                <p14:modId xmlns:p14="http://schemas.microsoft.com/office/powerpoint/2010/main" val="3512979840"/>
              </p:ext>
            </p:extLst>
          </p:nvPr>
        </p:nvGraphicFramePr>
        <p:xfrm>
          <a:off x="6096000" y="2933584"/>
          <a:ext cx="4577347" cy="2899610"/>
        </p:xfrm>
        <a:graphic>
          <a:graphicData uri="http://schemas.openxmlformats.org/drawingml/2006/table">
            <a:tbl>
              <a:tblPr firstRow="1" bandRow="1">
                <a:tableStyleId>{5C22544A-7EE6-4342-B048-85BDC9FD1C3A}</a:tableStyleId>
              </a:tblPr>
              <a:tblGrid>
                <a:gridCol w="4577347">
                  <a:extLst>
                    <a:ext uri="{9D8B030D-6E8A-4147-A177-3AD203B41FA5}">
                      <a16:colId xmlns:a16="http://schemas.microsoft.com/office/drawing/2014/main" val="24929011"/>
                    </a:ext>
                  </a:extLst>
                </a:gridCol>
              </a:tblGrid>
              <a:tr h="579922">
                <a:tc>
                  <a:txBody>
                    <a:bodyPr/>
                    <a:lstStyle/>
                    <a:p>
                      <a:r>
                        <a:rPr lang="en-US" b="0" dirty="0">
                          <a:solidFill>
                            <a:schemeClr val="tx1"/>
                          </a:solidFill>
                          <a:latin typeface="+mn-lt"/>
                        </a:rPr>
                        <a:t>Collect initial data</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453588"/>
                  </a:ext>
                </a:extLst>
              </a:tr>
              <a:tr h="579922">
                <a:tc>
                  <a:txBody>
                    <a:bodyPr/>
                    <a:lstStyle/>
                    <a:p>
                      <a:r>
                        <a:rPr lang="en-US" b="0" dirty="0">
                          <a:solidFill>
                            <a:schemeClr val="tx1"/>
                          </a:solidFill>
                          <a:latin typeface="+mn-lt"/>
                        </a:rPr>
                        <a:t>Identify data requirements</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0372429"/>
                  </a:ext>
                </a:extLst>
              </a:tr>
              <a:tr h="579922">
                <a:tc>
                  <a:txBody>
                    <a:bodyPr/>
                    <a:lstStyle/>
                    <a:p>
                      <a:r>
                        <a:rPr lang="en-US" b="0" dirty="0">
                          <a:solidFill>
                            <a:schemeClr val="tx1"/>
                          </a:solidFill>
                          <a:latin typeface="+mn-lt"/>
                        </a:rPr>
                        <a:t>Determine data availability</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087791"/>
                  </a:ext>
                </a:extLst>
              </a:tr>
              <a:tr h="579922">
                <a:tc>
                  <a:txBody>
                    <a:bodyPr/>
                    <a:lstStyle/>
                    <a:p>
                      <a:r>
                        <a:rPr lang="en-US" b="0" dirty="0">
                          <a:solidFill>
                            <a:schemeClr val="tx1"/>
                          </a:solidFill>
                          <a:latin typeface="+mn-lt"/>
                        </a:rPr>
                        <a:t>Explore data and characteristics</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98274"/>
                  </a:ext>
                </a:extLst>
              </a:tr>
              <a:tr h="579922">
                <a:tc>
                  <a:txBody>
                    <a:bodyPr/>
                    <a:lstStyle/>
                    <a:p>
                      <a:endParaRPr lang="en-US" b="0" dirty="0">
                        <a:solidFill>
                          <a:schemeClr val="tx1"/>
                        </a:solidFill>
                        <a:latin typeface="+mn-lt"/>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0859978"/>
                  </a:ext>
                </a:extLst>
              </a:tr>
            </a:tbl>
          </a:graphicData>
        </a:graphic>
      </p:graphicFrame>
      <p:pic>
        <p:nvPicPr>
          <p:cNvPr id="19" name="Picture Placeholder 18">
            <a:extLst>
              <a:ext uri="{FF2B5EF4-FFF2-40B4-BE49-F238E27FC236}">
                <a16:creationId xmlns:a16="http://schemas.microsoft.com/office/drawing/2014/main" id="{E79A7172-DFE9-421D-A702-D7EBB01BA0F8}"/>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31210" t="17451" r="13758"/>
          <a:stretch/>
        </p:blipFill>
        <p:spPr>
          <a:xfrm>
            <a:off x="1273261" y="1517904"/>
            <a:ext cx="3822192" cy="3822192"/>
          </a:xfrm>
        </p:spPr>
      </p:pic>
    </p:spTree>
    <p:extLst>
      <p:ext uri="{BB962C8B-B14F-4D97-AF65-F5344CB8AC3E}">
        <p14:creationId xmlns:p14="http://schemas.microsoft.com/office/powerpoint/2010/main" val="36300750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55D8D5CD-92B0-4B5F-902C-0B4479E728BC}"/>
              </a:ext>
            </a:extLst>
          </p:cNvPr>
          <p:cNvSpPr/>
          <p:nvPr/>
        </p:nvSpPr>
        <p:spPr>
          <a:xfrm>
            <a:off x="2215270" y="2461927"/>
            <a:ext cx="1934145" cy="193414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3200" b="1" dirty="0">
                <a:solidFill>
                  <a:schemeClr val="bg1"/>
                </a:solidFill>
                <a:latin typeface="+mj-lt"/>
              </a:rPr>
              <a:t>Step 3</a:t>
            </a:r>
          </a:p>
        </p:txBody>
      </p:sp>
      <p:pic>
        <p:nvPicPr>
          <p:cNvPr id="15" name="Picture Placeholder 14">
            <a:extLst>
              <a:ext uri="{FF2B5EF4-FFF2-40B4-BE49-F238E27FC236}">
                <a16:creationId xmlns:a16="http://schemas.microsoft.com/office/drawing/2014/main" id="{835CB39A-DF2F-40BB-A1B8-05AA30A23D22}"/>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36268" t="23329" r="12938"/>
          <a:stretch/>
        </p:blipFill>
        <p:spPr>
          <a:xfrm>
            <a:off x="1273261" y="1517904"/>
            <a:ext cx="3822192" cy="3822192"/>
          </a:xfrm>
        </p:spPr>
      </p:pic>
      <p:grpSp>
        <p:nvGrpSpPr>
          <p:cNvPr id="4" name="Group 3">
            <a:extLst>
              <a:ext uri="{FF2B5EF4-FFF2-40B4-BE49-F238E27FC236}">
                <a16:creationId xmlns:a16="http://schemas.microsoft.com/office/drawing/2014/main" id="{5A85594D-D72F-4458-B7CA-675BC9C879B4}"/>
              </a:ext>
            </a:extLst>
          </p:cNvPr>
          <p:cNvGrpSpPr/>
          <p:nvPr/>
        </p:nvGrpSpPr>
        <p:grpSpPr>
          <a:xfrm>
            <a:off x="3120540" y="5555339"/>
            <a:ext cx="123606" cy="1302661"/>
            <a:chOff x="6020151" y="5487917"/>
            <a:chExt cx="123606" cy="1302661"/>
          </a:xfrm>
        </p:grpSpPr>
        <p:cxnSp>
          <p:nvCxnSpPr>
            <p:cNvPr id="5" name="Straight Connector 4">
              <a:extLst>
                <a:ext uri="{FF2B5EF4-FFF2-40B4-BE49-F238E27FC236}">
                  <a16:creationId xmlns:a16="http://schemas.microsoft.com/office/drawing/2014/main" id="{1FD98FD5-2F05-40BE-9223-FF47EF3A895B}"/>
                </a:ext>
              </a:extLst>
            </p:cNvPr>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2F54366-6E65-4611-B623-C87A752BADCF}"/>
                </a:ext>
              </a:extLst>
            </p:cNvPr>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grpSp>
        <p:nvGrpSpPr>
          <p:cNvPr id="7" name="Group 6">
            <a:extLst>
              <a:ext uri="{FF2B5EF4-FFF2-40B4-BE49-F238E27FC236}">
                <a16:creationId xmlns:a16="http://schemas.microsoft.com/office/drawing/2014/main" id="{16A75E1D-F5AC-4C52-81FE-45C1DD73A5C4}"/>
              </a:ext>
            </a:extLst>
          </p:cNvPr>
          <p:cNvGrpSpPr/>
          <p:nvPr/>
        </p:nvGrpSpPr>
        <p:grpSpPr>
          <a:xfrm flipV="1">
            <a:off x="3120540" y="-2933"/>
            <a:ext cx="123606" cy="1302661"/>
            <a:chOff x="6020151" y="5487917"/>
            <a:chExt cx="123606" cy="1302661"/>
          </a:xfrm>
        </p:grpSpPr>
        <p:cxnSp>
          <p:nvCxnSpPr>
            <p:cNvPr id="8" name="Straight Connector 7">
              <a:extLst>
                <a:ext uri="{FF2B5EF4-FFF2-40B4-BE49-F238E27FC236}">
                  <a16:creationId xmlns:a16="http://schemas.microsoft.com/office/drawing/2014/main" id="{78278FE5-F4C5-4DAC-8F11-8496E0CDA8E9}"/>
                </a:ext>
              </a:extLst>
            </p:cNvPr>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C6C2F9-9FB7-44C2-A4F0-B30FCB1C3252}"/>
                </a:ext>
              </a:extLst>
            </p:cNvPr>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sp>
        <p:nvSpPr>
          <p:cNvPr id="10" name="TextBox 9">
            <a:extLst>
              <a:ext uri="{FF2B5EF4-FFF2-40B4-BE49-F238E27FC236}">
                <a16:creationId xmlns:a16="http://schemas.microsoft.com/office/drawing/2014/main" id="{E089013C-C64E-489F-985B-4E67785CCBAA}"/>
              </a:ext>
            </a:extLst>
          </p:cNvPr>
          <p:cNvSpPr txBox="1"/>
          <p:nvPr/>
        </p:nvSpPr>
        <p:spPr>
          <a:xfrm>
            <a:off x="6096000" y="1299728"/>
            <a:ext cx="4577347" cy="1384995"/>
          </a:xfrm>
          <a:prstGeom prst="rect">
            <a:avLst/>
          </a:prstGeom>
          <a:noFill/>
        </p:spPr>
        <p:txBody>
          <a:bodyPr wrap="square">
            <a:spAutoFit/>
          </a:bodyPr>
          <a:lstStyle/>
          <a:p>
            <a:r>
              <a:rPr lang="en-US" sz="4200" dirty="0">
                <a:latin typeface="+mj-lt"/>
              </a:rPr>
              <a:t>Data</a:t>
            </a:r>
          </a:p>
          <a:p>
            <a:r>
              <a:rPr lang="en-US" sz="4200" dirty="0">
                <a:solidFill>
                  <a:schemeClr val="accent1"/>
                </a:solidFill>
                <a:latin typeface="+mj-lt"/>
              </a:rPr>
              <a:t>Preparation</a:t>
            </a:r>
          </a:p>
        </p:txBody>
      </p:sp>
      <p:graphicFrame>
        <p:nvGraphicFramePr>
          <p:cNvPr id="12" name="Table 12">
            <a:extLst>
              <a:ext uri="{FF2B5EF4-FFF2-40B4-BE49-F238E27FC236}">
                <a16:creationId xmlns:a16="http://schemas.microsoft.com/office/drawing/2014/main" id="{491DF4B1-F3C6-4313-B413-FD5F6DE16C83}"/>
              </a:ext>
            </a:extLst>
          </p:cNvPr>
          <p:cNvGraphicFramePr>
            <a:graphicFrameLocks noGrp="1"/>
          </p:cNvGraphicFramePr>
          <p:nvPr>
            <p:extLst>
              <p:ext uri="{D42A27DB-BD31-4B8C-83A1-F6EECF244321}">
                <p14:modId xmlns:p14="http://schemas.microsoft.com/office/powerpoint/2010/main" val="2793808889"/>
              </p:ext>
            </p:extLst>
          </p:nvPr>
        </p:nvGraphicFramePr>
        <p:xfrm>
          <a:off x="6096000" y="2933584"/>
          <a:ext cx="4577347" cy="2899610"/>
        </p:xfrm>
        <a:graphic>
          <a:graphicData uri="http://schemas.openxmlformats.org/drawingml/2006/table">
            <a:tbl>
              <a:tblPr firstRow="1" bandRow="1">
                <a:tableStyleId>{5C22544A-7EE6-4342-B048-85BDC9FD1C3A}</a:tableStyleId>
              </a:tblPr>
              <a:tblGrid>
                <a:gridCol w="4577347">
                  <a:extLst>
                    <a:ext uri="{9D8B030D-6E8A-4147-A177-3AD203B41FA5}">
                      <a16:colId xmlns:a16="http://schemas.microsoft.com/office/drawing/2014/main" val="24929011"/>
                    </a:ext>
                  </a:extLst>
                </a:gridCol>
              </a:tblGrid>
              <a:tr h="579922">
                <a:tc>
                  <a:txBody>
                    <a:bodyPr/>
                    <a:lstStyle/>
                    <a:p>
                      <a:r>
                        <a:rPr lang="en-US" b="0" dirty="0">
                          <a:solidFill>
                            <a:schemeClr val="tx1"/>
                          </a:solidFill>
                          <a:latin typeface="+mn-lt"/>
                        </a:rPr>
                        <a:t>Gather data from multiple sources</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453588"/>
                  </a:ext>
                </a:extLst>
              </a:tr>
              <a:tr h="579922">
                <a:tc>
                  <a:txBody>
                    <a:bodyPr/>
                    <a:lstStyle/>
                    <a:p>
                      <a:r>
                        <a:rPr lang="en-US" b="0" dirty="0">
                          <a:solidFill>
                            <a:schemeClr val="tx1"/>
                          </a:solidFill>
                          <a:latin typeface="+mn-lt"/>
                        </a:rPr>
                        <a:t>Cleanse</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0372429"/>
                  </a:ext>
                </a:extLst>
              </a:tr>
              <a:tr h="579922">
                <a:tc>
                  <a:txBody>
                    <a:bodyPr/>
                    <a:lstStyle/>
                    <a:p>
                      <a:r>
                        <a:rPr lang="en-US" b="0" dirty="0">
                          <a:solidFill>
                            <a:schemeClr val="tx1"/>
                          </a:solidFill>
                          <a:latin typeface="+mn-lt"/>
                        </a:rPr>
                        <a:t>Format</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087791"/>
                  </a:ext>
                </a:extLst>
              </a:tr>
              <a:tr h="579922">
                <a:tc>
                  <a:txBody>
                    <a:bodyPr/>
                    <a:lstStyle/>
                    <a:p>
                      <a:r>
                        <a:rPr lang="en-US" b="0" dirty="0">
                          <a:solidFill>
                            <a:schemeClr val="tx1"/>
                          </a:solidFill>
                          <a:latin typeface="+mn-lt"/>
                        </a:rPr>
                        <a:t>Blend</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98274"/>
                  </a:ext>
                </a:extLst>
              </a:tr>
              <a:tr h="579922">
                <a:tc>
                  <a:txBody>
                    <a:bodyPr/>
                    <a:lstStyle/>
                    <a:p>
                      <a:r>
                        <a:rPr lang="en-US" b="0" dirty="0">
                          <a:solidFill>
                            <a:schemeClr val="tx1"/>
                          </a:solidFill>
                          <a:latin typeface="+mn-lt"/>
                        </a:rPr>
                        <a:t>Sample</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0859978"/>
                  </a:ext>
                </a:extLst>
              </a:tr>
            </a:tbl>
          </a:graphicData>
        </a:graphic>
      </p:graphicFrame>
    </p:spTree>
    <p:extLst>
      <p:ext uri="{BB962C8B-B14F-4D97-AF65-F5344CB8AC3E}">
        <p14:creationId xmlns:p14="http://schemas.microsoft.com/office/powerpoint/2010/main" val="32232005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Oval 13">
            <a:extLst>
              <a:ext uri="{FF2B5EF4-FFF2-40B4-BE49-F238E27FC236}">
                <a16:creationId xmlns:a16="http://schemas.microsoft.com/office/drawing/2014/main" id="{45826A62-A233-4C72-86DB-8863BB17F616}"/>
              </a:ext>
            </a:extLst>
          </p:cNvPr>
          <p:cNvSpPr/>
          <p:nvPr/>
        </p:nvSpPr>
        <p:spPr>
          <a:xfrm>
            <a:off x="2215270" y="2461927"/>
            <a:ext cx="1934145" cy="193414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3200" b="1" dirty="0">
                <a:solidFill>
                  <a:schemeClr val="bg1"/>
                </a:solidFill>
                <a:latin typeface="+mj-lt"/>
              </a:rPr>
              <a:t>Step 4</a:t>
            </a:r>
          </a:p>
        </p:txBody>
      </p:sp>
      <p:grpSp>
        <p:nvGrpSpPr>
          <p:cNvPr id="4" name="Group 3">
            <a:extLst>
              <a:ext uri="{FF2B5EF4-FFF2-40B4-BE49-F238E27FC236}">
                <a16:creationId xmlns:a16="http://schemas.microsoft.com/office/drawing/2014/main" id="{5A85594D-D72F-4458-B7CA-675BC9C879B4}"/>
              </a:ext>
            </a:extLst>
          </p:cNvPr>
          <p:cNvGrpSpPr/>
          <p:nvPr/>
        </p:nvGrpSpPr>
        <p:grpSpPr>
          <a:xfrm>
            <a:off x="3120540" y="5555339"/>
            <a:ext cx="123606" cy="1302661"/>
            <a:chOff x="6020151" y="5487917"/>
            <a:chExt cx="123606" cy="1302661"/>
          </a:xfrm>
        </p:grpSpPr>
        <p:cxnSp>
          <p:nvCxnSpPr>
            <p:cNvPr id="5" name="Straight Connector 4">
              <a:extLst>
                <a:ext uri="{FF2B5EF4-FFF2-40B4-BE49-F238E27FC236}">
                  <a16:creationId xmlns:a16="http://schemas.microsoft.com/office/drawing/2014/main" id="{1FD98FD5-2F05-40BE-9223-FF47EF3A895B}"/>
                </a:ext>
              </a:extLst>
            </p:cNvPr>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2F54366-6E65-4611-B623-C87A752BADCF}"/>
                </a:ext>
              </a:extLst>
            </p:cNvPr>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grpSp>
        <p:nvGrpSpPr>
          <p:cNvPr id="7" name="Group 6">
            <a:extLst>
              <a:ext uri="{FF2B5EF4-FFF2-40B4-BE49-F238E27FC236}">
                <a16:creationId xmlns:a16="http://schemas.microsoft.com/office/drawing/2014/main" id="{16A75E1D-F5AC-4C52-81FE-45C1DD73A5C4}"/>
              </a:ext>
            </a:extLst>
          </p:cNvPr>
          <p:cNvGrpSpPr/>
          <p:nvPr/>
        </p:nvGrpSpPr>
        <p:grpSpPr>
          <a:xfrm flipV="1">
            <a:off x="3120540" y="-2933"/>
            <a:ext cx="123606" cy="1302661"/>
            <a:chOff x="6020151" y="5487917"/>
            <a:chExt cx="123606" cy="1302661"/>
          </a:xfrm>
        </p:grpSpPr>
        <p:cxnSp>
          <p:nvCxnSpPr>
            <p:cNvPr id="8" name="Straight Connector 7">
              <a:extLst>
                <a:ext uri="{FF2B5EF4-FFF2-40B4-BE49-F238E27FC236}">
                  <a16:creationId xmlns:a16="http://schemas.microsoft.com/office/drawing/2014/main" id="{78278FE5-F4C5-4DAC-8F11-8496E0CDA8E9}"/>
                </a:ext>
              </a:extLst>
            </p:cNvPr>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C6C2F9-9FB7-44C2-A4F0-B30FCB1C3252}"/>
                </a:ext>
              </a:extLst>
            </p:cNvPr>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sp>
        <p:nvSpPr>
          <p:cNvPr id="10" name="TextBox 9">
            <a:extLst>
              <a:ext uri="{FF2B5EF4-FFF2-40B4-BE49-F238E27FC236}">
                <a16:creationId xmlns:a16="http://schemas.microsoft.com/office/drawing/2014/main" id="{E089013C-C64E-489F-985B-4E67785CCBAA}"/>
              </a:ext>
            </a:extLst>
          </p:cNvPr>
          <p:cNvSpPr txBox="1"/>
          <p:nvPr/>
        </p:nvSpPr>
        <p:spPr>
          <a:xfrm>
            <a:off x="6096000" y="1299728"/>
            <a:ext cx="4994301" cy="1384995"/>
          </a:xfrm>
          <a:prstGeom prst="rect">
            <a:avLst/>
          </a:prstGeom>
          <a:noFill/>
        </p:spPr>
        <p:txBody>
          <a:bodyPr wrap="square">
            <a:spAutoFit/>
          </a:bodyPr>
          <a:lstStyle/>
          <a:p>
            <a:r>
              <a:rPr lang="en-US" sz="4200" dirty="0">
                <a:latin typeface="+mj-lt"/>
              </a:rPr>
              <a:t>Exploratory </a:t>
            </a:r>
            <a:r>
              <a:rPr lang="en-US" sz="4200" dirty="0">
                <a:solidFill>
                  <a:schemeClr val="accent1"/>
                </a:solidFill>
                <a:latin typeface="+mj-lt"/>
              </a:rPr>
              <a:t>Analysis</a:t>
            </a:r>
            <a:r>
              <a:rPr lang="en-US" sz="4200" dirty="0">
                <a:latin typeface="+mj-lt"/>
              </a:rPr>
              <a:t> And </a:t>
            </a:r>
            <a:r>
              <a:rPr lang="en-US" sz="4200" dirty="0">
                <a:solidFill>
                  <a:schemeClr val="accent1"/>
                </a:solidFill>
                <a:latin typeface="+mj-lt"/>
              </a:rPr>
              <a:t>Modeling</a:t>
            </a:r>
          </a:p>
        </p:txBody>
      </p:sp>
      <p:graphicFrame>
        <p:nvGraphicFramePr>
          <p:cNvPr id="12" name="Table 12">
            <a:extLst>
              <a:ext uri="{FF2B5EF4-FFF2-40B4-BE49-F238E27FC236}">
                <a16:creationId xmlns:a16="http://schemas.microsoft.com/office/drawing/2014/main" id="{491DF4B1-F3C6-4313-B413-FD5F6DE16C83}"/>
              </a:ext>
            </a:extLst>
          </p:cNvPr>
          <p:cNvGraphicFramePr>
            <a:graphicFrameLocks noGrp="1"/>
          </p:cNvGraphicFramePr>
          <p:nvPr>
            <p:extLst>
              <p:ext uri="{D42A27DB-BD31-4B8C-83A1-F6EECF244321}">
                <p14:modId xmlns:p14="http://schemas.microsoft.com/office/powerpoint/2010/main" val="2396833306"/>
              </p:ext>
            </p:extLst>
          </p:nvPr>
        </p:nvGraphicFramePr>
        <p:xfrm>
          <a:off x="6096000" y="2933584"/>
          <a:ext cx="4577347" cy="2899610"/>
        </p:xfrm>
        <a:graphic>
          <a:graphicData uri="http://schemas.openxmlformats.org/drawingml/2006/table">
            <a:tbl>
              <a:tblPr firstRow="1" bandRow="1">
                <a:tableStyleId>{5C22544A-7EE6-4342-B048-85BDC9FD1C3A}</a:tableStyleId>
              </a:tblPr>
              <a:tblGrid>
                <a:gridCol w="4577347">
                  <a:extLst>
                    <a:ext uri="{9D8B030D-6E8A-4147-A177-3AD203B41FA5}">
                      <a16:colId xmlns:a16="http://schemas.microsoft.com/office/drawing/2014/main" val="24929011"/>
                    </a:ext>
                  </a:extLst>
                </a:gridCol>
              </a:tblGrid>
              <a:tr h="579922">
                <a:tc>
                  <a:txBody>
                    <a:bodyPr/>
                    <a:lstStyle/>
                    <a:p>
                      <a:r>
                        <a:rPr lang="en-US" b="0" dirty="0">
                          <a:solidFill>
                            <a:schemeClr val="tx1"/>
                          </a:solidFill>
                          <a:latin typeface="+mn-lt"/>
                        </a:rPr>
                        <a:t>Develop methodology</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453588"/>
                  </a:ext>
                </a:extLst>
              </a:tr>
              <a:tr h="579922">
                <a:tc>
                  <a:txBody>
                    <a:bodyPr/>
                    <a:lstStyle/>
                    <a:p>
                      <a:r>
                        <a:rPr lang="en-US" b="0" dirty="0">
                          <a:solidFill>
                            <a:schemeClr val="tx1"/>
                          </a:solidFill>
                          <a:latin typeface="+mn-lt"/>
                        </a:rPr>
                        <a:t>Determine important variables</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0372429"/>
                  </a:ext>
                </a:extLst>
              </a:tr>
              <a:tr h="579922">
                <a:tc>
                  <a:txBody>
                    <a:bodyPr/>
                    <a:lstStyle/>
                    <a:p>
                      <a:r>
                        <a:rPr lang="en-US" b="0" dirty="0">
                          <a:solidFill>
                            <a:schemeClr val="tx1"/>
                          </a:solidFill>
                          <a:latin typeface="+mn-lt"/>
                        </a:rPr>
                        <a:t>Build model</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087791"/>
                  </a:ext>
                </a:extLst>
              </a:tr>
              <a:tr h="579922">
                <a:tc>
                  <a:txBody>
                    <a:bodyPr/>
                    <a:lstStyle/>
                    <a:p>
                      <a:r>
                        <a:rPr lang="en-US" b="0" dirty="0">
                          <a:solidFill>
                            <a:schemeClr val="tx1"/>
                          </a:solidFill>
                          <a:latin typeface="+mn-lt"/>
                        </a:rPr>
                        <a:t>Assess model</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98274"/>
                  </a:ext>
                </a:extLst>
              </a:tr>
              <a:tr h="579922">
                <a:tc>
                  <a:txBody>
                    <a:bodyPr/>
                    <a:lstStyle/>
                    <a:p>
                      <a:endParaRPr lang="en-US" b="0" dirty="0">
                        <a:solidFill>
                          <a:schemeClr val="tx1"/>
                        </a:solidFill>
                        <a:latin typeface="+mn-lt"/>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0859978"/>
                  </a:ext>
                </a:extLst>
              </a:tr>
            </a:tbl>
          </a:graphicData>
        </a:graphic>
      </p:graphicFrame>
      <p:pic>
        <p:nvPicPr>
          <p:cNvPr id="33" name="Picture Placeholder 32">
            <a:extLst>
              <a:ext uri="{FF2B5EF4-FFF2-40B4-BE49-F238E27FC236}">
                <a16:creationId xmlns:a16="http://schemas.microsoft.com/office/drawing/2014/main" id="{219FDFCA-8009-455A-8B4C-DF01DB9D4F0C}"/>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l="16667" r="16667"/>
          <a:stretch>
            <a:fillRect/>
          </a:stretch>
        </p:blipFill>
        <p:spPr/>
      </p:pic>
    </p:spTree>
    <p:extLst>
      <p:ext uri="{BB962C8B-B14F-4D97-AF65-F5344CB8AC3E}">
        <p14:creationId xmlns:p14="http://schemas.microsoft.com/office/powerpoint/2010/main" val="374580816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C1FCF673-D837-4472-94A4-2A6744550F99}"/>
              </a:ext>
            </a:extLst>
          </p:cNvPr>
          <p:cNvSpPr/>
          <p:nvPr/>
        </p:nvSpPr>
        <p:spPr>
          <a:xfrm>
            <a:off x="2215270" y="2461927"/>
            <a:ext cx="1934145" cy="193414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3200" b="1" dirty="0">
                <a:solidFill>
                  <a:schemeClr val="bg1"/>
                </a:solidFill>
                <a:latin typeface="+mj-lt"/>
              </a:rPr>
              <a:t>Step 5</a:t>
            </a:r>
          </a:p>
        </p:txBody>
      </p:sp>
      <p:pic>
        <p:nvPicPr>
          <p:cNvPr id="16" name="Picture Placeholder 15">
            <a:extLst>
              <a:ext uri="{FF2B5EF4-FFF2-40B4-BE49-F238E27FC236}">
                <a16:creationId xmlns:a16="http://schemas.microsoft.com/office/drawing/2014/main" id="{92555BAF-8CE7-446D-9AEA-2EE9E2FF818A}"/>
              </a:ext>
            </a:extLst>
          </p:cNvPr>
          <p:cNvPicPr>
            <a:picLocks noGrp="1" noChangeAspect="1"/>
          </p:cNvPicPr>
          <p:nvPr>
            <p:ph type="pic" sz="quarter" idx="12"/>
          </p:nvPr>
        </p:nvPicPr>
        <p:blipFill>
          <a:blip r:embed="rId2">
            <a:extLst>
              <a:ext uri="{28A0092B-C50C-407E-A947-70E740481C1C}">
                <a14:useLocalDpi xmlns:a14="http://schemas.microsoft.com/office/drawing/2010/main" val="0"/>
              </a:ext>
            </a:extLst>
          </a:blip>
          <a:srcRect t="16655" b="16655"/>
          <a:stretch>
            <a:fillRect/>
          </a:stretch>
        </p:blipFill>
        <p:spPr/>
      </p:pic>
      <p:grpSp>
        <p:nvGrpSpPr>
          <p:cNvPr id="4" name="Group 3">
            <a:extLst>
              <a:ext uri="{FF2B5EF4-FFF2-40B4-BE49-F238E27FC236}">
                <a16:creationId xmlns:a16="http://schemas.microsoft.com/office/drawing/2014/main" id="{5A85594D-D72F-4458-B7CA-675BC9C879B4}"/>
              </a:ext>
            </a:extLst>
          </p:cNvPr>
          <p:cNvGrpSpPr/>
          <p:nvPr/>
        </p:nvGrpSpPr>
        <p:grpSpPr>
          <a:xfrm>
            <a:off x="3120540" y="5555339"/>
            <a:ext cx="123606" cy="1302661"/>
            <a:chOff x="6020151" y="5487917"/>
            <a:chExt cx="123606" cy="1302661"/>
          </a:xfrm>
        </p:grpSpPr>
        <p:cxnSp>
          <p:nvCxnSpPr>
            <p:cNvPr id="5" name="Straight Connector 4">
              <a:extLst>
                <a:ext uri="{FF2B5EF4-FFF2-40B4-BE49-F238E27FC236}">
                  <a16:creationId xmlns:a16="http://schemas.microsoft.com/office/drawing/2014/main" id="{1FD98FD5-2F05-40BE-9223-FF47EF3A895B}"/>
                </a:ext>
              </a:extLst>
            </p:cNvPr>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2F54366-6E65-4611-B623-C87A752BADCF}"/>
                </a:ext>
              </a:extLst>
            </p:cNvPr>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grpSp>
        <p:nvGrpSpPr>
          <p:cNvPr id="7" name="Group 6">
            <a:extLst>
              <a:ext uri="{FF2B5EF4-FFF2-40B4-BE49-F238E27FC236}">
                <a16:creationId xmlns:a16="http://schemas.microsoft.com/office/drawing/2014/main" id="{16A75E1D-F5AC-4C52-81FE-45C1DD73A5C4}"/>
              </a:ext>
            </a:extLst>
          </p:cNvPr>
          <p:cNvGrpSpPr/>
          <p:nvPr/>
        </p:nvGrpSpPr>
        <p:grpSpPr>
          <a:xfrm flipV="1">
            <a:off x="3120540" y="-2933"/>
            <a:ext cx="123606" cy="1302661"/>
            <a:chOff x="6020151" y="5487917"/>
            <a:chExt cx="123606" cy="1302661"/>
          </a:xfrm>
        </p:grpSpPr>
        <p:cxnSp>
          <p:nvCxnSpPr>
            <p:cNvPr id="8" name="Straight Connector 7">
              <a:extLst>
                <a:ext uri="{FF2B5EF4-FFF2-40B4-BE49-F238E27FC236}">
                  <a16:creationId xmlns:a16="http://schemas.microsoft.com/office/drawing/2014/main" id="{78278FE5-F4C5-4DAC-8F11-8496E0CDA8E9}"/>
                </a:ext>
              </a:extLst>
            </p:cNvPr>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C6C2F9-9FB7-44C2-A4F0-B30FCB1C3252}"/>
                </a:ext>
              </a:extLst>
            </p:cNvPr>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sp>
        <p:nvSpPr>
          <p:cNvPr id="10" name="TextBox 9">
            <a:extLst>
              <a:ext uri="{FF2B5EF4-FFF2-40B4-BE49-F238E27FC236}">
                <a16:creationId xmlns:a16="http://schemas.microsoft.com/office/drawing/2014/main" id="{E089013C-C64E-489F-985B-4E67785CCBAA}"/>
              </a:ext>
            </a:extLst>
          </p:cNvPr>
          <p:cNvSpPr txBox="1"/>
          <p:nvPr/>
        </p:nvSpPr>
        <p:spPr>
          <a:xfrm>
            <a:off x="6095999" y="1946059"/>
            <a:ext cx="4577347" cy="738664"/>
          </a:xfrm>
          <a:prstGeom prst="rect">
            <a:avLst/>
          </a:prstGeom>
          <a:noFill/>
        </p:spPr>
        <p:txBody>
          <a:bodyPr wrap="square">
            <a:spAutoFit/>
          </a:bodyPr>
          <a:lstStyle/>
          <a:p>
            <a:r>
              <a:rPr lang="en-US" sz="4200" dirty="0">
                <a:solidFill>
                  <a:schemeClr val="accent1"/>
                </a:solidFill>
                <a:latin typeface="+mj-lt"/>
              </a:rPr>
              <a:t>Validation</a:t>
            </a:r>
          </a:p>
        </p:txBody>
      </p:sp>
      <p:graphicFrame>
        <p:nvGraphicFramePr>
          <p:cNvPr id="12" name="Table 12">
            <a:extLst>
              <a:ext uri="{FF2B5EF4-FFF2-40B4-BE49-F238E27FC236}">
                <a16:creationId xmlns:a16="http://schemas.microsoft.com/office/drawing/2014/main" id="{491DF4B1-F3C6-4313-B413-FD5F6DE16C83}"/>
              </a:ext>
            </a:extLst>
          </p:cNvPr>
          <p:cNvGraphicFramePr>
            <a:graphicFrameLocks noGrp="1"/>
          </p:cNvGraphicFramePr>
          <p:nvPr>
            <p:extLst>
              <p:ext uri="{D42A27DB-BD31-4B8C-83A1-F6EECF244321}">
                <p14:modId xmlns:p14="http://schemas.microsoft.com/office/powerpoint/2010/main" val="241329302"/>
              </p:ext>
            </p:extLst>
          </p:nvPr>
        </p:nvGraphicFramePr>
        <p:xfrm>
          <a:off x="6095999" y="2933584"/>
          <a:ext cx="4577347" cy="2899610"/>
        </p:xfrm>
        <a:graphic>
          <a:graphicData uri="http://schemas.openxmlformats.org/drawingml/2006/table">
            <a:tbl>
              <a:tblPr firstRow="1" bandRow="1">
                <a:tableStyleId>{5C22544A-7EE6-4342-B048-85BDC9FD1C3A}</a:tableStyleId>
              </a:tblPr>
              <a:tblGrid>
                <a:gridCol w="4577347">
                  <a:extLst>
                    <a:ext uri="{9D8B030D-6E8A-4147-A177-3AD203B41FA5}">
                      <a16:colId xmlns:a16="http://schemas.microsoft.com/office/drawing/2014/main" val="24929011"/>
                    </a:ext>
                  </a:extLst>
                </a:gridCol>
              </a:tblGrid>
              <a:tr h="579922">
                <a:tc>
                  <a:txBody>
                    <a:bodyPr/>
                    <a:lstStyle/>
                    <a:p>
                      <a:r>
                        <a:rPr lang="en-US" b="0" dirty="0">
                          <a:solidFill>
                            <a:schemeClr val="tx1"/>
                          </a:solidFill>
                          <a:latin typeface="+mn-lt"/>
                        </a:rPr>
                        <a:t>Evaluate results</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453588"/>
                  </a:ext>
                </a:extLst>
              </a:tr>
              <a:tr h="579922">
                <a:tc>
                  <a:txBody>
                    <a:bodyPr/>
                    <a:lstStyle/>
                    <a:p>
                      <a:r>
                        <a:rPr lang="en-US" b="0" dirty="0">
                          <a:solidFill>
                            <a:schemeClr val="tx1"/>
                          </a:solidFill>
                          <a:latin typeface="+mn-lt"/>
                        </a:rPr>
                        <a:t>Review process</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0372429"/>
                  </a:ext>
                </a:extLst>
              </a:tr>
              <a:tr h="579922">
                <a:tc>
                  <a:txBody>
                    <a:bodyPr/>
                    <a:lstStyle/>
                    <a:p>
                      <a:r>
                        <a:rPr lang="en-US" b="0" dirty="0">
                          <a:solidFill>
                            <a:schemeClr val="tx1"/>
                          </a:solidFill>
                          <a:latin typeface="+mn-lt"/>
                        </a:rPr>
                        <a:t>Determine next steps</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087791"/>
                  </a:ext>
                </a:extLst>
              </a:tr>
              <a:tr h="579922">
                <a:tc>
                  <a:txBody>
                    <a:bodyPr/>
                    <a:lstStyle/>
                    <a:p>
                      <a:r>
                        <a:rPr lang="en-US" b="0" dirty="0">
                          <a:solidFill>
                            <a:schemeClr val="tx1"/>
                          </a:solidFill>
                          <a:latin typeface="+mn-lt"/>
                        </a:rPr>
                        <a:t>If results are valid, proceed to step 6</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98274"/>
                  </a:ext>
                </a:extLst>
              </a:tr>
              <a:tr h="579922">
                <a:tc>
                  <a:txBody>
                    <a:bodyPr/>
                    <a:lstStyle/>
                    <a:p>
                      <a:r>
                        <a:rPr lang="en-US" b="0" dirty="0">
                          <a:solidFill>
                            <a:schemeClr val="tx1"/>
                          </a:solidFill>
                          <a:latin typeface="+mn-lt"/>
                        </a:rPr>
                        <a:t>If results are invalid, revisit steps 1-4</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0859978"/>
                  </a:ext>
                </a:extLst>
              </a:tr>
            </a:tbl>
          </a:graphicData>
        </a:graphic>
      </p:graphicFrame>
    </p:spTree>
    <p:extLst>
      <p:ext uri="{BB962C8B-B14F-4D97-AF65-F5344CB8AC3E}">
        <p14:creationId xmlns:p14="http://schemas.microsoft.com/office/powerpoint/2010/main" val="135219036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AA48A50F-801A-42F4-9F4C-B9E95733DB41}"/>
              </a:ext>
            </a:extLst>
          </p:cNvPr>
          <p:cNvSpPr/>
          <p:nvPr/>
        </p:nvSpPr>
        <p:spPr>
          <a:xfrm>
            <a:off x="720155" y="2210412"/>
            <a:ext cx="552011" cy="552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a:t>
            </a:r>
          </a:p>
        </p:txBody>
      </p:sp>
      <p:sp>
        <p:nvSpPr>
          <p:cNvPr id="5" name="Rectangle 4">
            <a:extLst>
              <a:ext uri="{FF2B5EF4-FFF2-40B4-BE49-F238E27FC236}">
                <a16:creationId xmlns:a16="http://schemas.microsoft.com/office/drawing/2014/main" id="{878B2999-67C0-4E2C-BE70-15C96CA8F211}"/>
              </a:ext>
            </a:extLst>
          </p:cNvPr>
          <p:cNvSpPr/>
          <p:nvPr/>
        </p:nvSpPr>
        <p:spPr>
          <a:xfrm>
            <a:off x="720155" y="3216859"/>
            <a:ext cx="552011" cy="5529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p>
        </p:txBody>
      </p:sp>
      <p:sp>
        <p:nvSpPr>
          <p:cNvPr id="7" name="TextBox 6">
            <a:extLst>
              <a:ext uri="{FF2B5EF4-FFF2-40B4-BE49-F238E27FC236}">
                <a16:creationId xmlns:a16="http://schemas.microsoft.com/office/drawing/2014/main" id="{203777A8-26BF-4360-BE90-577D1A45183C}"/>
              </a:ext>
            </a:extLst>
          </p:cNvPr>
          <p:cNvSpPr txBox="1"/>
          <p:nvPr/>
        </p:nvSpPr>
        <p:spPr>
          <a:xfrm>
            <a:off x="1470859" y="2163735"/>
            <a:ext cx="2595814" cy="646331"/>
          </a:xfrm>
          <a:prstGeom prst="rect">
            <a:avLst/>
          </a:prstGeom>
          <a:noFill/>
        </p:spPr>
        <p:txBody>
          <a:bodyPr wrap="square">
            <a:spAutoFit/>
          </a:bodyPr>
          <a:lstStyle/>
          <a:p>
            <a:r>
              <a:rPr lang="en-US" dirty="0"/>
              <a:t>What is data and where does it come from?</a:t>
            </a:r>
          </a:p>
        </p:txBody>
      </p:sp>
      <p:sp>
        <p:nvSpPr>
          <p:cNvPr id="8" name="TextBox 7">
            <a:extLst>
              <a:ext uri="{FF2B5EF4-FFF2-40B4-BE49-F238E27FC236}">
                <a16:creationId xmlns:a16="http://schemas.microsoft.com/office/drawing/2014/main" id="{DA2A0D15-556B-42BB-86B0-EF44E3AF59A9}"/>
              </a:ext>
            </a:extLst>
          </p:cNvPr>
          <p:cNvSpPr txBox="1"/>
          <p:nvPr/>
        </p:nvSpPr>
        <p:spPr>
          <a:xfrm>
            <a:off x="1470859" y="3174390"/>
            <a:ext cx="1717508" cy="646331"/>
          </a:xfrm>
          <a:prstGeom prst="rect">
            <a:avLst/>
          </a:prstGeom>
          <a:noFill/>
        </p:spPr>
        <p:txBody>
          <a:bodyPr wrap="square">
            <a:spAutoFit/>
          </a:bodyPr>
          <a:lstStyle/>
          <a:p>
            <a:r>
              <a:rPr lang="en-US" dirty="0"/>
              <a:t>What is Data Analytics?</a:t>
            </a:r>
          </a:p>
        </p:txBody>
      </p:sp>
      <p:sp>
        <p:nvSpPr>
          <p:cNvPr id="9" name="Rectangle 8">
            <a:extLst>
              <a:ext uri="{FF2B5EF4-FFF2-40B4-BE49-F238E27FC236}">
                <a16:creationId xmlns:a16="http://schemas.microsoft.com/office/drawing/2014/main" id="{F38230C9-BEFE-44E7-9ED6-6207183514A2}"/>
              </a:ext>
            </a:extLst>
          </p:cNvPr>
          <p:cNvSpPr/>
          <p:nvPr/>
        </p:nvSpPr>
        <p:spPr>
          <a:xfrm>
            <a:off x="720155" y="4234950"/>
            <a:ext cx="552011" cy="552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a:t>
            </a:r>
          </a:p>
        </p:txBody>
      </p:sp>
      <p:sp>
        <p:nvSpPr>
          <p:cNvPr id="10" name="TextBox 9">
            <a:extLst>
              <a:ext uri="{FF2B5EF4-FFF2-40B4-BE49-F238E27FC236}">
                <a16:creationId xmlns:a16="http://schemas.microsoft.com/office/drawing/2014/main" id="{1A300DB5-D280-45BB-A828-B7D9DFC10324}"/>
              </a:ext>
            </a:extLst>
          </p:cNvPr>
          <p:cNvSpPr txBox="1"/>
          <p:nvPr/>
        </p:nvSpPr>
        <p:spPr>
          <a:xfrm>
            <a:off x="1470859" y="4187466"/>
            <a:ext cx="3197392" cy="646331"/>
          </a:xfrm>
          <a:prstGeom prst="rect">
            <a:avLst/>
          </a:prstGeom>
          <a:noFill/>
        </p:spPr>
        <p:txBody>
          <a:bodyPr wrap="square">
            <a:spAutoFit/>
          </a:bodyPr>
          <a:lstStyle/>
          <a:p>
            <a:r>
              <a:rPr lang="en-US" dirty="0"/>
              <a:t>Explain the importance of Data Analytics in today's economy.</a:t>
            </a:r>
          </a:p>
        </p:txBody>
      </p:sp>
      <p:sp>
        <p:nvSpPr>
          <p:cNvPr id="11" name="Rectangle 10">
            <a:extLst>
              <a:ext uri="{FF2B5EF4-FFF2-40B4-BE49-F238E27FC236}">
                <a16:creationId xmlns:a16="http://schemas.microsoft.com/office/drawing/2014/main" id="{6C149B48-AD46-41C1-AC43-6C77DE82F4FC}"/>
              </a:ext>
            </a:extLst>
          </p:cNvPr>
          <p:cNvSpPr/>
          <p:nvPr/>
        </p:nvSpPr>
        <p:spPr>
          <a:xfrm>
            <a:off x="720155" y="5247219"/>
            <a:ext cx="552011" cy="5529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4</a:t>
            </a:r>
          </a:p>
        </p:txBody>
      </p:sp>
      <p:sp>
        <p:nvSpPr>
          <p:cNvPr id="12" name="TextBox 11">
            <a:extLst>
              <a:ext uri="{FF2B5EF4-FFF2-40B4-BE49-F238E27FC236}">
                <a16:creationId xmlns:a16="http://schemas.microsoft.com/office/drawing/2014/main" id="{722C7828-116B-4DEB-A592-B17D88BD55F6}"/>
              </a:ext>
            </a:extLst>
          </p:cNvPr>
          <p:cNvSpPr txBox="1"/>
          <p:nvPr/>
        </p:nvSpPr>
        <p:spPr>
          <a:xfrm>
            <a:off x="1470859" y="5200542"/>
            <a:ext cx="3654592" cy="646331"/>
          </a:xfrm>
          <a:prstGeom prst="rect">
            <a:avLst/>
          </a:prstGeom>
          <a:noFill/>
        </p:spPr>
        <p:txBody>
          <a:bodyPr wrap="square">
            <a:spAutoFit/>
          </a:bodyPr>
          <a:lstStyle/>
          <a:p>
            <a:r>
              <a:rPr lang="en-US" dirty="0"/>
              <a:t>Discuss how data can be used to inform data-driven decision making</a:t>
            </a:r>
          </a:p>
        </p:txBody>
      </p:sp>
      <p:sp>
        <p:nvSpPr>
          <p:cNvPr id="13" name="Rectangle 12">
            <a:extLst>
              <a:ext uri="{FF2B5EF4-FFF2-40B4-BE49-F238E27FC236}">
                <a16:creationId xmlns:a16="http://schemas.microsoft.com/office/drawing/2014/main" id="{22D647AA-DC19-41B0-AD04-C40D86349AFB}"/>
              </a:ext>
            </a:extLst>
          </p:cNvPr>
          <p:cNvSpPr/>
          <p:nvPr/>
        </p:nvSpPr>
        <p:spPr>
          <a:xfrm>
            <a:off x="6432803" y="2210412"/>
            <a:ext cx="552011" cy="552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1</a:t>
            </a:r>
          </a:p>
        </p:txBody>
      </p:sp>
      <p:sp>
        <p:nvSpPr>
          <p:cNvPr id="14" name="Rectangle 13">
            <a:extLst>
              <a:ext uri="{FF2B5EF4-FFF2-40B4-BE49-F238E27FC236}">
                <a16:creationId xmlns:a16="http://schemas.microsoft.com/office/drawing/2014/main" id="{AA59CDC5-3EA1-400E-B248-1644AAF7CF6E}"/>
              </a:ext>
            </a:extLst>
          </p:cNvPr>
          <p:cNvSpPr/>
          <p:nvPr/>
        </p:nvSpPr>
        <p:spPr>
          <a:xfrm>
            <a:off x="6432803" y="3216859"/>
            <a:ext cx="552011" cy="552979"/>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2</a:t>
            </a:r>
          </a:p>
        </p:txBody>
      </p:sp>
      <p:sp>
        <p:nvSpPr>
          <p:cNvPr id="15" name="TextBox 14">
            <a:extLst>
              <a:ext uri="{FF2B5EF4-FFF2-40B4-BE49-F238E27FC236}">
                <a16:creationId xmlns:a16="http://schemas.microsoft.com/office/drawing/2014/main" id="{AEA85CF9-14A9-416A-89D1-5713A7C08CD4}"/>
              </a:ext>
            </a:extLst>
          </p:cNvPr>
          <p:cNvSpPr txBox="1"/>
          <p:nvPr/>
        </p:nvSpPr>
        <p:spPr>
          <a:xfrm>
            <a:off x="7183507" y="2163735"/>
            <a:ext cx="1993230" cy="646331"/>
          </a:xfrm>
          <a:prstGeom prst="rect">
            <a:avLst/>
          </a:prstGeom>
          <a:noFill/>
        </p:spPr>
        <p:txBody>
          <a:bodyPr wrap="square">
            <a:spAutoFit/>
          </a:bodyPr>
          <a:lstStyle/>
          <a:p>
            <a:r>
              <a:rPr lang="en-US" dirty="0"/>
              <a:t>Types of Data Analytics</a:t>
            </a:r>
          </a:p>
        </p:txBody>
      </p:sp>
      <p:sp>
        <p:nvSpPr>
          <p:cNvPr id="16" name="TextBox 15">
            <a:extLst>
              <a:ext uri="{FF2B5EF4-FFF2-40B4-BE49-F238E27FC236}">
                <a16:creationId xmlns:a16="http://schemas.microsoft.com/office/drawing/2014/main" id="{CE8EFB49-E3C7-4EDF-80EC-CE051644264B}"/>
              </a:ext>
            </a:extLst>
          </p:cNvPr>
          <p:cNvSpPr txBox="1"/>
          <p:nvPr/>
        </p:nvSpPr>
        <p:spPr>
          <a:xfrm>
            <a:off x="7183507" y="3176004"/>
            <a:ext cx="1717508" cy="646331"/>
          </a:xfrm>
          <a:prstGeom prst="rect">
            <a:avLst/>
          </a:prstGeom>
          <a:noFill/>
        </p:spPr>
        <p:txBody>
          <a:bodyPr wrap="square">
            <a:spAutoFit/>
          </a:bodyPr>
          <a:lstStyle/>
          <a:p>
            <a:r>
              <a:rPr lang="en-US" dirty="0"/>
              <a:t>What is the role of the Data ?</a:t>
            </a:r>
          </a:p>
        </p:txBody>
      </p:sp>
      <p:sp>
        <p:nvSpPr>
          <p:cNvPr id="17" name="Rectangle 16">
            <a:extLst>
              <a:ext uri="{FF2B5EF4-FFF2-40B4-BE49-F238E27FC236}">
                <a16:creationId xmlns:a16="http://schemas.microsoft.com/office/drawing/2014/main" id="{0CB79F40-506F-44C1-8719-841DAB51C87C}"/>
              </a:ext>
            </a:extLst>
          </p:cNvPr>
          <p:cNvSpPr/>
          <p:nvPr/>
        </p:nvSpPr>
        <p:spPr>
          <a:xfrm>
            <a:off x="6432803" y="4234141"/>
            <a:ext cx="552011" cy="55297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t>3</a:t>
            </a:r>
          </a:p>
        </p:txBody>
      </p:sp>
      <p:sp>
        <p:nvSpPr>
          <p:cNvPr id="18" name="TextBox 17">
            <a:extLst>
              <a:ext uri="{FF2B5EF4-FFF2-40B4-BE49-F238E27FC236}">
                <a16:creationId xmlns:a16="http://schemas.microsoft.com/office/drawing/2014/main" id="{8615B603-DF10-4FDB-B1F8-1AACB60A808F}"/>
              </a:ext>
            </a:extLst>
          </p:cNvPr>
          <p:cNvSpPr txBox="1"/>
          <p:nvPr/>
        </p:nvSpPr>
        <p:spPr>
          <a:xfrm>
            <a:off x="7183507" y="4223560"/>
            <a:ext cx="3197392" cy="646331"/>
          </a:xfrm>
          <a:prstGeom prst="rect">
            <a:avLst/>
          </a:prstGeom>
          <a:noFill/>
        </p:spPr>
        <p:txBody>
          <a:bodyPr wrap="square">
            <a:spAutoFit/>
          </a:bodyPr>
          <a:lstStyle/>
          <a:p>
            <a:r>
              <a:rPr lang="en-US" dirty="0"/>
              <a:t>Typical Data Analyst Responsibilities</a:t>
            </a:r>
          </a:p>
        </p:txBody>
      </p:sp>
      <p:sp>
        <p:nvSpPr>
          <p:cNvPr id="21" name="Rectangle 20">
            <a:extLst>
              <a:ext uri="{FF2B5EF4-FFF2-40B4-BE49-F238E27FC236}">
                <a16:creationId xmlns:a16="http://schemas.microsoft.com/office/drawing/2014/main" id="{E6FEB8E2-A8FB-4720-AF33-CB62A9694142}"/>
              </a:ext>
            </a:extLst>
          </p:cNvPr>
          <p:cNvSpPr/>
          <p:nvPr/>
        </p:nvSpPr>
        <p:spPr>
          <a:xfrm>
            <a:off x="6432803" y="5282339"/>
            <a:ext cx="5759197" cy="1575662"/>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000" b="1" dirty="0"/>
          </a:p>
        </p:txBody>
      </p:sp>
      <p:sp>
        <p:nvSpPr>
          <p:cNvPr id="22" name="TextBox 21">
            <a:extLst>
              <a:ext uri="{FF2B5EF4-FFF2-40B4-BE49-F238E27FC236}">
                <a16:creationId xmlns:a16="http://schemas.microsoft.com/office/drawing/2014/main" id="{19AE7CD0-DB18-48A8-8529-B61F4C34D315}"/>
              </a:ext>
            </a:extLst>
          </p:cNvPr>
          <p:cNvSpPr txBox="1"/>
          <p:nvPr/>
        </p:nvSpPr>
        <p:spPr>
          <a:xfrm>
            <a:off x="584792" y="840954"/>
            <a:ext cx="4883048" cy="707886"/>
          </a:xfrm>
          <a:prstGeom prst="rect">
            <a:avLst/>
          </a:prstGeom>
          <a:noFill/>
        </p:spPr>
        <p:txBody>
          <a:bodyPr wrap="square">
            <a:spAutoFit/>
          </a:bodyPr>
          <a:lstStyle/>
          <a:p>
            <a:r>
              <a:rPr lang="en-US" sz="4000" dirty="0">
                <a:solidFill>
                  <a:schemeClr val="accent1"/>
                </a:solidFill>
                <a:latin typeface="+mj-lt"/>
              </a:rPr>
              <a:t>CONTENTS</a:t>
            </a:r>
          </a:p>
        </p:txBody>
      </p:sp>
    </p:spTree>
    <p:extLst>
      <p:ext uri="{BB962C8B-B14F-4D97-AF65-F5344CB8AC3E}">
        <p14:creationId xmlns:p14="http://schemas.microsoft.com/office/powerpoint/2010/main" val="750337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Oval 14">
            <a:extLst>
              <a:ext uri="{FF2B5EF4-FFF2-40B4-BE49-F238E27FC236}">
                <a16:creationId xmlns:a16="http://schemas.microsoft.com/office/drawing/2014/main" id="{04B587D0-FBFE-42D2-BB73-27E2AED17DE5}"/>
              </a:ext>
            </a:extLst>
          </p:cNvPr>
          <p:cNvSpPr/>
          <p:nvPr/>
        </p:nvSpPr>
        <p:spPr>
          <a:xfrm>
            <a:off x="2215270" y="2461927"/>
            <a:ext cx="1934145" cy="1934145"/>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spcBef>
                <a:spcPts val="1000"/>
              </a:spcBef>
            </a:pPr>
            <a:r>
              <a:rPr lang="en-US" sz="3200" b="1" dirty="0">
                <a:solidFill>
                  <a:schemeClr val="bg1"/>
                </a:solidFill>
                <a:latin typeface="+mj-lt"/>
              </a:rPr>
              <a:t>Step 6</a:t>
            </a:r>
          </a:p>
        </p:txBody>
      </p:sp>
      <p:grpSp>
        <p:nvGrpSpPr>
          <p:cNvPr id="4" name="Group 3">
            <a:extLst>
              <a:ext uri="{FF2B5EF4-FFF2-40B4-BE49-F238E27FC236}">
                <a16:creationId xmlns:a16="http://schemas.microsoft.com/office/drawing/2014/main" id="{5A85594D-D72F-4458-B7CA-675BC9C879B4}"/>
              </a:ext>
            </a:extLst>
          </p:cNvPr>
          <p:cNvGrpSpPr/>
          <p:nvPr/>
        </p:nvGrpSpPr>
        <p:grpSpPr>
          <a:xfrm>
            <a:off x="3120540" y="5555339"/>
            <a:ext cx="123606" cy="1302661"/>
            <a:chOff x="6020151" y="5487917"/>
            <a:chExt cx="123606" cy="1302661"/>
          </a:xfrm>
        </p:grpSpPr>
        <p:cxnSp>
          <p:nvCxnSpPr>
            <p:cNvPr id="5" name="Straight Connector 4">
              <a:extLst>
                <a:ext uri="{FF2B5EF4-FFF2-40B4-BE49-F238E27FC236}">
                  <a16:creationId xmlns:a16="http://schemas.microsoft.com/office/drawing/2014/main" id="{1FD98FD5-2F05-40BE-9223-FF47EF3A895B}"/>
                </a:ext>
              </a:extLst>
            </p:cNvPr>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6" name="Oval 5">
              <a:extLst>
                <a:ext uri="{FF2B5EF4-FFF2-40B4-BE49-F238E27FC236}">
                  <a16:creationId xmlns:a16="http://schemas.microsoft.com/office/drawing/2014/main" id="{C2F54366-6E65-4611-B623-C87A752BADCF}"/>
                </a:ext>
              </a:extLst>
            </p:cNvPr>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grpSp>
        <p:nvGrpSpPr>
          <p:cNvPr id="7" name="Group 6">
            <a:extLst>
              <a:ext uri="{FF2B5EF4-FFF2-40B4-BE49-F238E27FC236}">
                <a16:creationId xmlns:a16="http://schemas.microsoft.com/office/drawing/2014/main" id="{16A75E1D-F5AC-4C52-81FE-45C1DD73A5C4}"/>
              </a:ext>
            </a:extLst>
          </p:cNvPr>
          <p:cNvGrpSpPr/>
          <p:nvPr/>
        </p:nvGrpSpPr>
        <p:grpSpPr>
          <a:xfrm flipV="1">
            <a:off x="3120540" y="-2933"/>
            <a:ext cx="123606" cy="1302661"/>
            <a:chOff x="6020151" y="5487917"/>
            <a:chExt cx="123606" cy="1302661"/>
          </a:xfrm>
        </p:grpSpPr>
        <p:cxnSp>
          <p:nvCxnSpPr>
            <p:cNvPr id="8" name="Straight Connector 7">
              <a:extLst>
                <a:ext uri="{FF2B5EF4-FFF2-40B4-BE49-F238E27FC236}">
                  <a16:creationId xmlns:a16="http://schemas.microsoft.com/office/drawing/2014/main" id="{78278FE5-F4C5-4DAC-8F11-8496E0CDA8E9}"/>
                </a:ext>
              </a:extLst>
            </p:cNvPr>
            <p:cNvCxnSpPr/>
            <p:nvPr/>
          </p:nvCxnSpPr>
          <p:spPr>
            <a:xfrm>
              <a:off x="6081954" y="5518819"/>
              <a:ext cx="0" cy="1271759"/>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61C6C2F9-9FB7-44C2-A4F0-B30FCB1C3252}"/>
                </a:ext>
              </a:extLst>
            </p:cNvPr>
            <p:cNvSpPr/>
            <p:nvPr/>
          </p:nvSpPr>
          <p:spPr>
            <a:xfrm>
              <a:off x="6020151" y="5487917"/>
              <a:ext cx="123606" cy="123606"/>
            </a:xfrm>
            <a:prstGeom prst="ellipse">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t">
              <a:noAutofit/>
            </a:bodyPr>
            <a:lstStyle/>
            <a:p>
              <a:pPr algn="ctr">
                <a:spcBef>
                  <a:spcPts val="1000"/>
                </a:spcBef>
              </a:pPr>
              <a:endParaRPr lang="en-US" sz="1400" b="1" dirty="0">
                <a:solidFill>
                  <a:schemeClr val="tx1"/>
                </a:solidFill>
              </a:endParaRPr>
            </a:p>
          </p:txBody>
        </p:sp>
      </p:grpSp>
      <p:graphicFrame>
        <p:nvGraphicFramePr>
          <p:cNvPr id="12" name="Table 12">
            <a:extLst>
              <a:ext uri="{FF2B5EF4-FFF2-40B4-BE49-F238E27FC236}">
                <a16:creationId xmlns:a16="http://schemas.microsoft.com/office/drawing/2014/main" id="{491DF4B1-F3C6-4313-B413-FD5F6DE16C83}"/>
              </a:ext>
            </a:extLst>
          </p:cNvPr>
          <p:cNvGraphicFramePr>
            <a:graphicFrameLocks noGrp="1"/>
          </p:cNvGraphicFramePr>
          <p:nvPr>
            <p:extLst>
              <p:ext uri="{D42A27DB-BD31-4B8C-83A1-F6EECF244321}">
                <p14:modId xmlns:p14="http://schemas.microsoft.com/office/powerpoint/2010/main" val="1000648000"/>
              </p:ext>
            </p:extLst>
          </p:nvPr>
        </p:nvGraphicFramePr>
        <p:xfrm>
          <a:off x="6096000" y="2933584"/>
          <a:ext cx="4577347" cy="3407059"/>
        </p:xfrm>
        <a:graphic>
          <a:graphicData uri="http://schemas.openxmlformats.org/drawingml/2006/table">
            <a:tbl>
              <a:tblPr firstRow="1" bandRow="1">
                <a:tableStyleId>{5C22544A-7EE6-4342-B048-85BDC9FD1C3A}</a:tableStyleId>
              </a:tblPr>
              <a:tblGrid>
                <a:gridCol w="4577347">
                  <a:extLst>
                    <a:ext uri="{9D8B030D-6E8A-4147-A177-3AD203B41FA5}">
                      <a16:colId xmlns:a16="http://schemas.microsoft.com/office/drawing/2014/main" val="24929011"/>
                    </a:ext>
                  </a:extLst>
                </a:gridCol>
              </a:tblGrid>
              <a:tr h="667562">
                <a:tc>
                  <a:txBody>
                    <a:bodyPr/>
                    <a:lstStyle/>
                    <a:p>
                      <a:r>
                        <a:rPr lang="en-US" b="0" dirty="0">
                          <a:solidFill>
                            <a:schemeClr val="tx1"/>
                          </a:solidFill>
                          <a:latin typeface="+mn-lt"/>
                        </a:rPr>
                        <a:t>Communicate results</a:t>
                      </a:r>
                    </a:p>
                  </a:txBody>
                  <a:tcPr anchor="ctr">
                    <a:lnL w="12700" cmpd="sng">
                      <a:noFill/>
                    </a:lnL>
                    <a:lnR w="12700" cmpd="sng">
                      <a:noFill/>
                    </a:lnR>
                    <a:lnT w="12700" cmpd="sng">
                      <a:noFill/>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31453588"/>
                  </a:ext>
                </a:extLst>
              </a:tr>
              <a:tr h="736811">
                <a:tc>
                  <a:txBody>
                    <a:bodyPr/>
                    <a:lstStyle/>
                    <a:p>
                      <a:r>
                        <a:rPr lang="en-US" b="0" dirty="0">
                          <a:solidFill>
                            <a:schemeClr val="tx1"/>
                          </a:solidFill>
                          <a:latin typeface="+mn-lt"/>
                        </a:rPr>
                        <a:t>Determine the best method to present insights based on analysis and audience</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30372429"/>
                  </a:ext>
                </a:extLst>
              </a:tr>
              <a:tr h="667562">
                <a:tc>
                  <a:txBody>
                    <a:bodyPr/>
                    <a:lstStyle/>
                    <a:p>
                      <a:r>
                        <a:rPr lang="en-US" b="0" dirty="0">
                          <a:solidFill>
                            <a:schemeClr val="tx1"/>
                          </a:solidFill>
                          <a:latin typeface="+mn-lt"/>
                        </a:rPr>
                        <a:t>Craft a compelling story</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41087791"/>
                  </a:ext>
                </a:extLst>
              </a:tr>
              <a:tr h="667562">
                <a:tc>
                  <a:txBody>
                    <a:bodyPr/>
                    <a:lstStyle/>
                    <a:p>
                      <a:r>
                        <a:rPr lang="en-US" b="0" dirty="0">
                          <a:solidFill>
                            <a:schemeClr val="tx1"/>
                          </a:solidFill>
                          <a:latin typeface="+mn-lt"/>
                        </a:rPr>
                        <a:t>Make recommendations</a:t>
                      </a:r>
                    </a:p>
                  </a:txBody>
                  <a:tcPr anchor="ctr">
                    <a:lnL w="12700" cmpd="sng">
                      <a:noFill/>
                    </a:lnL>
                    <a:lnR w="12700" cmpd="sng">
                      <a:noFill/>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88998274"/>
                  </a:ext>
                </a:extLst>
              </a:tr>
              <a:tr h="667562">
                <a:tc>
                  <a:txBody>
                    <a:bodyPr/>
                    <a:lstStyle/>
                    <a:p>
                      <a:endParaRPr lang="en-US" b="0" dirty="0">
                        <a:solidFill>
                          <a:schemeClr val="tx1"/>
                        </a:solidFill>
                        <a:latin typeface="+mn-lt"/>
                      </a:endParaRPr>
                    </a:p>
                  </a:txBody>
                  <a:tcPr anchor="ctr">
                    <a:lnL w="12700" cmpd="sng">
                      <a:noFill/>
                    </a:lnL>
                    <a:lnR w="12700" cmpd="sng">
                      <a:noFill/>
                    </a:lnR>
                    <a:lnT w="12700" cap="flat" cmpd="sng" algn="ctr">
                      <a:solidFill>
                        <a:schemeClr val="accent1"/>
                      </a:solidFill>
                      <a:prstDash val="solid"/>
                      <a:round/>
                      <a:headEnd type="none" w="med" len="med"/>
                      <a:tailEnd type="none" w="med" len="med"/>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160859978"/>
                  </a:ext>
                </a:extLst>
              </a:tr>
            </a:tbl>
          </a:graphicData>
        </a:graphic>
      </p:graphicFrame>
      <p:sp>
        <p:nvSpPr>
          <p:cNvPr id="13" name="TextBox 12">
            <a:extLst>
              <a:ext uri="{FF2B5EF4-FFF2-40B4-BE49-F238E27FC236}">
                <a16:creationId xmlns:a16="http://schemas.microsoft.com/office/drawing/2014/main" id="{6543AEC2-1AF2-4E56-8B24-63DA020A9AF2}"/>
              </a:ext>
            </a:extLst>
          </p:cNvPr>
          <p:cNvSpPr txBox="1"/>
          <p:nvPr/>
        </p:nvSpPr>
        <p:spPr>
          <a:xfrm>
            <a:off x="6096001" y="1299728"/>
            <a:ext cx="4681480" cy="1384995"/>
          </a:xfrm>
          <a:prstGeom prst="rect">
            <a:avLst/>
          </a:prstGeom>
          <a:noFill/>
        </p:spPr>
        <p:txBody>
          <a:bodyPr wrap="square">
            <a:spAutoFit/>
          </a:bodyPr>
          <a:lstStyle/>
          <a:p>
            <a:r>
              <a:rPr lang="en-US" sz="4200" dirty="0">
                <a:solidFill>
                  <a:schemeClr val="accent1"/>
                </a:solidFill>
                <a:latin typeface="+mj-lt"/>
              </a:rPr>
              <a:t>Visualization</a:t>
            </a:r>
            <a:r>
              <a:rPr lang="en-US" sz="4200" dirty="0">
                <a:latin typeface="+mj-lt"/>
              </a:rPr>
              <a:t> and </a:t>
            </a:r>
            <a:r>
              <a:rPr lang="en-US" sz="4200" dirty="0">
                <a:solidFill>
                  <a:schemeClr val="accent1"/>
                </a:solidFill>
                <a:latin typeface="+mj-lt"/>
              </a:rPr>
              <a:t>Presentation</a:t>
            </a:r>
          </a:p>
        </p:txBody>
      </p:sp>
      <p:pic>
        <p:nvPicPr>
          <p:cNvPr id="20" name="Picture Placeholder 19">
            <a:extLst>
              <a:ext uri="{FF2B5EF4-FFF2-40B4-BE49-F238E27FC236}">
                <a16:creationId xmlns:a16="http://schemas.microsoft.com/office/drawing/2014/main" id="{5003599C-B4FF-4C13-AEB0-7AAB74500C14}"/>
              </a:ext>
            </a:extLst>
          </p:cNvPr>
          <p:cNvPicPr>
            <a:picLocks noGrp="1" noChangeAspect="1"/>
          </p:cNvPicPr>
          <p:nvPr>
            <p:ph type="pic" sz="quarter" idx="12"/>
          </p:nvPr>
        </p:nvPicPr>
        <p:blipFill rotWithShape="1">
          <a:blip r:embed="rId2">
            <a:extLst>
              <a:ext uri="{28A0092B-C50C-407E-A947-70E740481C1C}">
                <a14:useLocalDpi xmlns:a14="http://schemas.microsoft.com/office/drawing/2010/main" val="0"/>
              </a:ext>
            </a:extLst>
          </a:blip>
          <a:srcRect l="30324" t="16389" r="13935"/>
          <a:stretch/>
        </p:blipFill>
        <p:spPr>
          <a:xfrm>
            <a:off x="1273261" y="1517904"/>
            <a:ext cx="3822192" cy="3822192"/>
          </a:xfrm>
        </p:spPr>
      </p:pic>
    </p:spTree>
    <p:extLst>
      <p:ext uri="{BB962C8B-B14F-4D97-AF65-F5344CB8AC3E}">
        <p14:creationId xmlns:p14="http://schemas.microsoft.com/office/powerpoint/2010/main" val="200912343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3" name="TextBox 12">
            <a:extLst>
              <a:ext uri="{FF2B5EF4-FFF2-40B4-BE49-F238E27FC236}">
                <a16:creationId xmlns:a16="http://schemas.microsoft.com/office/drawing/2014/main" id="{3F590418-4AF9-4BCF-97E9-0241158CD546}"/>
              </a:ext>
            </a:extLst>
          </p:cNvPr>
          <p:cNvSpPr txBox="1"/>
          <p:nvPr/>
        </p:nvSpPr>
        <p:spPr>
          <a:xfrm>
            <a:off x="667653" y="2961975"/>
            <a:ext cx="5028297" cy="1938992"/>
          </a:xfrm>
          <a:prstGeom prst="rect">
            <a:avLst/>
          </a:prstGeom>
          <a:noFill/>
        </p:spPr>
        <p:txBody>
          <a:bodyPr wrap="square">
            <a:spAutoFit/>
          </a:bodyPr>
          <a:lstStyle/>
          <a:p>
            <a:r>
              <a:rPr lang="en-US" sz="6000" dirty="0">
                <a:solidFill>
                  <a:schemeClr val="bg1"/>
                </a:solidFill>
                <a:latin typeface="Franklin Gothic Demi Cond" panose="020B0706030402020204" pitchFamily="34" charset="0"/>
              </a:rPr>
              <a:t>THANK </a:t>
            </a:r>
          </a:p>
          <a:p>
            <a:r>
              <a:rPr lang="en-US" sz="6000" dirty="0">
                <a:solidFill>
                  <a:schemeClr val="bg1"/>
                </a:solidFill>
                <a:latin typeface="Franklin Gothic Demi Cond" panose="020B0706030402020204" pitchFamily="34" charset="0"/>
              </a:rPr>
              <a:t>YOU!</a:t>
            </a:r>
            <a:endParaRPr lang="en-US" sz="2400" dirty="0">
              <a:solidFill>
                <a:schemeClr val="bg1"/>
              </a:solidFill>
              <a:latin typeface="+mj-lt"/>
            </a:endParaRPr>
          </a:p>
        </p:txBody>
      </p:sp>
      <p:sp>
        <p:nvSpPr>
          <p:cNvPr id="12" name="Freeform: Shape 11">
            <a:extLst>
              <a:ext uri="{FF2B5EF4-FFF2-40B4-BE49-F238E27FC236}">
                <a16:creationId xmlns:a16="http://schemas.microsoft.com/office/drawing/2014/main" id="{897F73C1-15CA-4C57-A072-06E6075165F1}"/>
              </a:ext>
            </a:extLst>
          </p:cNvPr>
          <p:cNvSpPr/>
          <p:nvPr/>
        </p:nvSpPr>
        <p:spPr>
          <a:xfrm rot="18899549">
            <a:off x="10860246" y="3650131"/>
            <a:ext cx="864856" cy="3407973"/>
          </a:xfrm>
          <a:custGeom>
            <a:avLst/>
            <a:gdLst>
              <a:gd name="connsiteX0" fmla="*/ 864856 w 864856"/>
              <a:gd name="connsiteY0" fmla="*/ 0 h 3407973"/>
              <a:gd name="connsiteX1" fmla="*/ 864856 w 864856"/>
              <a:gd name="connsiteY1" fmla="*/ 2543344 h 3407973"/>
              <a:gd name="connsiteX2" fmla="*/ 0 w 864856"/>
              <a:gd name="connsiteY2" fmla="*/ 3407973 h 3407973"/>
              <a:gd name="connsiteX3" fmla="*/ 0 w 864856"/>
              <a:gd name="connsiteY3" fmla="*/ 0 h 3407973"/>
            </a:gdLst>
            <a:ahLst/>
            <a:cxnLst>
              <a:cxn ang="0">
                <a:pos x="connsiteX0" y="connsiteY0"/>
              </a:cxn>
              <a:cxn ang="0">
                <a:pos x="connsiteX1" y="connsiteY1"/>
              </a:cxn>
              <a:cxn ang="0">
                <a:pos x="connsiteX2" y="connsiteY2"/>
              </a:cxn>
              <a:cxn ang="0">
                <a:pos x="connsiteX3" y="connsiteY3"/>
              </a:cxn>
            </a:cxnLst>
            <a:rect l="l" t="t" r="r" b="b"/>
            <a:pathLst>
              <a:path w="864856" h="3407973">
                <a:moveTo>
                  <a:pt x="864856" y="0"/>
                </a:moveTo>
                <a:lnTo>
                  <a:pt x="864856" y="2543344"/>
                </a:lnTo>
                <a:lnTo>
                  <a:pt x="0" y="3407973"/>
                </a:lnTo>
                <a:lnTo>
                  <a:pt x="0" y="0"/>
                </a:lnTo>
                <a:close/>
              </a:path>
            </a:pathLst>
          </a:custGeom>
          <a:solidFill>
            <a:schemeClr val="bg2"/>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pic>
        <p:nvPicPr>
          <p:cNvPr id="22" name="Picture Placeholder 21">
            <a:extLst>
              <a:ext uri="{FF2B5EF4-FFF2-40B4-BE49-F238E27FC236}">
                <a16:creationId xmlns:a16="http://schemas.microsoft.com/office/drawing/2014/main" id="{5BFD88BF-9BC7-4690-B90A-F3A1933A24F3}"/>
              </a:ext>
            </a:extLst>
          </p:cNvPr>
          <p:cNvPicPr>
            <a:picLocks noGrp="1" noChangeAspect="1"/>
          </p:cNvPicPr>
          <p:nvPr>
            <p:ph type="pic" sz="quarter" idx="13"/>
          </p:nvPr>
        </p:nvPicPr>
        <p:blipFill rotWithShape="1">
          <a:blip r:embed="rId2">
            <a:extLst>
              <a:ext uri="{28A0092B-C50C-407E-A947-70E740481C1C}">
                <a14:useLocalDpi xmlns:a14="http://schemas.microsoft.com/office/drawing/2010/main" val="0"/>
              </a:ext>
            </a:extLst>
          </a:blip>
          <a:srcRect t="4292" b="4292"/>
          <a:stretch/>
        </p:blipFill>
        <p:spPr/>
      </p:pic>
      <p:sp>
        <p:nvSpPr>
          <p:cNvPr id="29" name="TextBox 28">
            <a:extLst>
              <a:ext uri="{FF2B5EF4-FFF2-40B4-BE49-F238E27FC236}">
                <a16:creationId xmlns:a16="http://schemas.microsoft.com/office/drawing/2014/main" id="{6077142A-FB9C-4B8C-941D-7C719C087712}"/>
              </a:ext>
            </a:extLst>
          </p:cNvPr>
          <p:cNvSpPr txBox="1"/>
          <p:nvPr/>
        </p:nvSpPr>
        <p:spPr>
          <a:xfrm>
            <a:off x="667653" y="5120015"/>
            <a:ext cx="5028297" cy="923330"/>
          </a:xfrm>
          <a:prstGeom prst="rect">
            <a:avLst/>
          </a:prstGeom>
          <a:noFill/>
        </p:spPr>
        <p:txBody>
          <a:bodyPr wrap="square">
            <a:spAutoFit/>
          </a:bodyPr>
          <a:lstStyle/>
          <a:p>
            <a:r>
              <a:rPr lang="en-US" b="1" dirty="0">
                <a:solidFill>
                  <a:schemeClr val="bg1"/>
                </a:solidFill>
              </a:rPr>
              <a:t>Lawrence Gray, PhD</a:t>
            </a:r>
          </a:p>
          <a:p>
            <a:r>
              <a:rPr lang="en-US" dirty="0">
                <a:solidFill>
                  <a:schemeClr val="bg1"/>
                </a:solidFill>
              </a:rPr>
              <a:t>Head of Data Science, KPMG Spark</a:t>
            </a:r>
          </a:p>
          <a:p>
            <a:r>
              <a:rPr lang="en-US" dirty="0">
                <a:solidFill>
                  <a:schemeClr val="bg1"/>
                </a:solidFill>
              </a:rPr>
              <a:t>Adjunct Faculty, Georgetown University</a:t>
            </a:r>
          </a:p>
        </p:txBody>
      </p:sp>
      <p:grpSp>
        <p:nvGrpSpPr>
          <p:cNvPr id="30" name="Group 29">
            <a:extLst>
              <a:ext uri="{FF2B5EF4-FFF2-40B4-BE49-F238E27FC236}">
                <a16:creationId xmlns:a16="http://schemas.microsoft.com/office/drawing/2014/main" id="{9CC3F100-B64B-45D1-B7FD-6A77398AEB8A}"/>
              </a:ext>
            </a:extLst>
          </p:cNvPr>
          <p:cNvGrpSpPr/>
          <p:nvPr/>
        </p:nvGrpSpPr>
        <p:grpSpPr>
          <a:xfrm>
            <a:off x="753378" y="1332286"/>
            <a:ext cx="1075422" cy="1075422"/>
            <a:chOff x="4924924" y="641801"/>
            <a:chExt cx="2342150" cy="2342150"/>
          </a:xfrm>
        </p:grpSpPr>
        <p:sp>
          <p:nvSpPr>
            <p:cNvPr id="31" name="Oval 30">
              <a:extLst>
                <a:ext uri="{FF2B5EF4-FFF2-40B4-BE49-F238E27FC236}">
                  <a16:creationId xmlns:a16="http://schemas.microsoft.com/office/drawing/2014/main" id="{5688679C-B9CB-4388-9C7F-3BF220F61456}"/>
                </a:ext>
              </a:extLst>
            </p:cNvPr>
            <p:cNvSpPr/>
            <p:nvPr/>
          </p:nvSpPr>
          <p:spPr>
            <a:xfrm>
              <a:off x="5189620" y="906496"/>
              <a:ext cx="1812760" cy="181276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2" name="Graphic 31">
              <a:extLst>
                <a:ext uri="{FF2B5EF4-FFF2-40B4-BE49-F238E27FC236}">
                  <a16:creationId xmlns:a16="http://schemas.microsoft.com/office/drawing/2014/main" id="{63DEB38D-AB1C-4153-9273-3955EA10F3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440278" y="1175321"/>
              <a:ext cx="1311443" cy="1311443"/>
            </a:xfrm>
            <a:prstGeom prst="rect">
              <a:avLst/>
            </a:prstGeom>
          </p:spPr>
        </p:pic>
        <p:sp>
          <p:nvSpPr>
            <p:cNvPr id="33" name="Circle: Hollow 32">
              <a:extLst>
                <a:ext uri="{FF2B5EF4-FFF2-40B4-BE49-F238E27FC236}">
                  <a16:creationId xmlns:a16="http://schemas.microsoft.com/office/drawing/2014/main" id="{D285861D-C6FA-4710-B0B4-2BC17C0FFC79}"/>
                </a:ext>
              </a:extLst>
            </p:cNvPr>
            <p:cNvSpPr/>
            <p:nvPr/>
          </p:nvSpPr>
          <p:spPr>
            <a:xfrm>
              <a:off x="4924924" y="641801"/>
              <a:ext cx="2342150" cy="2342150"/>
            </a:xfrm>
            <a:prstGeom prst="donut">
              <a:avLst>
                <a:gd name="adj" fmla="val 5489"/>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958315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8672316-8662-4ACF-B9C1-9533BD04C3B2}"/>
              </a:ext>
            </a:extLst>
          </p:cNvPr>
          <p:cNvSpPr/>
          <p:nvPr/>
        </p:nvSpPr>
        <p:spPr>
          <a:xfrm>
            <a:off x="0" y="4412512"/>
            <a:ext cx="12192000" cy="2445487"/>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BCAFB468-2EB3-4030-B46A-078F0C3FB095}"/>
              </a:ext>
            </a:extLst>
          </p:cNvPr>
          <p:cNvSpPr txBox="1"/>
          <p:nvPr/>
        </p:nvSpPr>
        <p:spPr>
          <a:xfrm>
            <a:off x="584792" y="840954"/>
            <a:ext cx="6084973" cy="707886"/>
          </a:xfrm>
          <a:prstGeom prst="rect">
            <a:avLst/>
          </a:prstGeom>
          <a:noFill/>
        </p:spPr>
        <p:txBody>
          <a:bodyPr wrap="square">
            <a:spAutoFit/>
          </a:bodyPr>
          <a:lstStyle/>
          <a:p>
            <a:r>
              <a:rPr lang="en-US" sz="4000" dirty="0">
                <a:latin typeface="+mj-lt"/>
              </a:rPr>
              <a:t>WHY IS DATA </a:t>
            </a:r>
            <a:r>
              <a:rPr lang="en-US" sz="4000" dirty="0">
                <a:solidFill>
                  <a:schemeClr val="accent1"/>
                </a:solidFill>
                <a:latin typeface="+mj-lt"/>
              </a:rPr>
              <a:t>IMPORTANT</a:t>
            </a:r>
            <a:r>
              <a:rPr lang="en-US" sz="4000" dirty="0">
                <a:latin typeface="+mj-lt"/>
              </a:rPr>
              <a:t>?</a:t>
            </a:r>
          </a:p>
        </p:txBody>
      </p:sp>
      <p:grpSp>
        <p:nvGrpSpPr>
          <p:cNvPr id="4" name="Group 3">
            <a:extLst>
              <a:ext uri="{FF2B5EF4-FFF2-40B4-BE49-F238E27FC236}">
                <a16:creationId xmlns:a16="http://schemas.microsoft.com/office/drawing/2014/main" id="{0DB09B9B-7B42-4481-93F5-3EEE46E3690D}"/>
              </a:ext>
            </a:extLst>
          </p:cNvPr>
          <p:cNvGrpSpPr/>
          <p:nvPr/>
        </p:nvGrpSpPr>
        <p:grpSpPr>
          <a:xfrm>
            <a:off x="7737548" y="1017228"/>
            <a:ext cx="3440794" cy="5143524"/>
            <a:chOff x="6835660" y="209674"/>
            <a:chExt cx="3440794" cy="5143524"/>
          </a:xfrm>
        </p:grpSpPr>
        <p:pic>
          <p:nvPicPr>
            <p:cNvPr id="3" name="Picture 2">
              <a:extLst>
                <a:ext uri="{FF2B5EF4-FFF2-40B4-BE49-F238E27FC236}">
                  <a16:creationId xmlns:a16="http://schemas.microsoft.com/office/drawing/2014/main" id="{2FCF1953-3B4D-416F-8E6D-2B8A7760A05C}"/>
                </a:ext>
              </a:extLst>
            </p:cNvPr>
            <p:cNvPicPr>
              <a:picLocks noChangeAspect="1"/>
            </p:cNvPicPr>
            <p:nvPr/>
          </p:nvPicPr>
          <p:blipFill>
            <a:blip r:embed="rId2"/>
            <a:stretch>
              <a:fillRect/>
            </a:stretch>
          </p:blipFill>
          <p:spPr>
            <a:xfrm>
              <a:off x="8226567" y="930044"/>
              <a:ext cx="2005758" cy="4322439"/>
            </a:xfrm>
            <a:prstGeom prst="rect">
              <a:avLst/>
            </a:prstGeom>
            <a:scene3d>
              <a:camera prst="perspectiveLeft" fov="1200000"/>
              <a:lightRig rig="threePt" dir="t"/>
            </a:scene3d>
          </p:spPr>
        </p:pic>
        <p:pic>
          <p:nvPicPr>
            <p:cNvPr id="23" name="Picture 22">
              <a:extLst>
                <a:ext uri="{FF2B5EF4-FFF2-40B4-BE49-F238E27FC236}">
                  <a16:creationId xmlns:a16="http://schemas.microsoft.com/office/drawing/2014/main" id="{5C471B9A-B41F-45CE-B89C-012F56C51887}"/>
                </a:ext>
              </a:extLst>
            </p:cNvPr>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5660" y="209674"/>
              <a:ext cx="3440794" cy="5143524"/>
            </a:xfrm>
            <a:prstGeom prst="rect">
              <a:avLst/>
            </a:prstGeom>
          </p:spPr>
        </p:pic>
      </p:grpSp>
      <p:sp>
        <p:nvSpPr>
          <p:cNvPr id="6" name="Rectangle 5">
            <a:extLst>
              <a:ext uri="{FF2B5EF4-FFF2-40B4-BE49-F238E27FC236}">
                <a16:creationId xmlns:a16="http://schemas.microsoft.com/office/drawing/2014/main" id="{CFE8E98A-51F8-45CE-B3D2-A6D652C21641}"/>
              </a:ext>
            </a:extLst>
          </p:cNvPr>
          <p:cNvSpPr/>
          <p:nvPr/>
        </p:nvSpPr>
        <p:spPr>
          <a:xfrm>
            <a:off x="666328" y="2094614"/>
            <a:ext cx="5429672" cy="750882"/>
          </a:xfrm>
          <a:prstGeom prst="rect">
            <a:avLst/>
          </a:prstGeom>
          <a:solidFill>
            <a:schemeClr val="bg1"/>
          </a:solidFill>
          <a:ln>
            <a:noFill/>
          </a:ln>
          <a:effectLst/>
        </p:spPr>
        <p:style>
          <a:lnRef idx="0">
            <a:scrgbClr r="0" g="0" b="0"/>
          </a:lnRef>
          <a:fillRef idx="0">
            <a:scrgbClr r="0" g="0" b="0"/>
          </a:fillRef>
          <a:effectRef idx="0">
            <a:scrgbClr r="0" g="0" b="0"/>
          </a:effectRef>
          <a:fontRef idx="minor">
            <a:schemeClr val="lt1"/>
          </a:fontRef>
        </p:style>
        <p:txBody>
          <a:bodyPr lIns="274320" rIns="274320" rtlCol="0" anchor="ctr"/>
          <a:lstStyle/>
          <a:p>
            <a:r>
              <a:rPr lang="en-US" sz="2400" b="1" dirty="0">
                <a:solidFill>
                  <a:schemeClr val="tx1"/>
                </a:solidFill>
              </a:rPr>
              <a:t>‘</a:t>
            </a:r>
            <a:r>
              <a:rPr lang="en-US" sz="2400" b="1" dirty="0">
                <a:solidFill>
                  <a:schemeClr val="accent1"/>
                </a:solidFill>
              </a:rPr>
              <a:t>New oil</a:t>
            </a:r>
            <a:r>
              <a:rPr lang="en-US" sz="2400" b="1" dirty="0">
                <a:solidFill>
                  <a:schemeClr val="tx1"/>
                </a:solidFill>
              </a:rPr>
              <a:t>’ of the global economy</a:t>
            </a:r>
          </a:p>
        </p:txBody>
      </p:sp>
      <p:sp>
        <p:nvSpPr>
          <p:cNvPr id="26" name="Rectangle 25">
            <a:extLst>
              <a:ext uri="{FF2B5EF4-FFF2-40B4-BE49-F238E27FC236}">
                <a16:creationId xmlns:a16="http://schemas.microsoft.com/office/drawing/2014/main" id="{846935D1-AB15-425F-8138-9FCB4D22FC4B}"/>
              </a:ext>
            </a:extLst>
          </p:cNvPr>
          <p:cNvSpPr/>
          <p:nvPr/>
        </p:nvSpPr>
        <p:spPr>
          <a:xfrm>
            <a:off x="666328" y="3095019"/>
            <a:ext cx="5429672" cy="75088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r>
              <a:rPr lang="en-US" sz="2400" b="1" dirty="0">
                <a:solidFill>
                  <a:schemeClr val="tx1"/>
                </a:solidFill>
              </a:rPr>
              <a:t>Significant/critical corporate asset</a:t>
            </a:r>
          </a:p>
        </p:txBody>
      </p:sp>
      <p:sp>
        <p:nvSpPr>
          <p:cNvPr id="28" name="TextBox 27">
            <a:extLst>
              <a:ext uri="{FF2B5EF4-FFF2-40B4-BE49-F238E27FC236}">
                <a16:creationId xmlns:a16="http://schemas.microsoft.com/office/drawing/2014/main" id="{5206491C-3285-4FB1-B899-6E3B9532DB0F}"/>
              </a:ext>
            </a:extLst>
          </p:cNvPr>
          <p:cNvSpPr txBox="1"/>
          <p:nvPr/>
        </p:nvSpPr>
        <p:spPr>
          <a:xfrm>
            <a:off x="666328" y="4904369"/>
            <a:ext cx="6084973" cy="1077218"/>
          </a:xfrm>
          <a:prstGeom prst="rect">
            <a:avLst/>
          </a:prstGeom>
          <a:noFill/>
        </p:spPr>
        <p:txBody>
          <a:bodyPr wrap="square">
            <a:spAutoFit/>
          </a:bodyPr>
          <a:lstStyle/>
          <a:p>
            <a:r>
              <a:rPr lang="en-US" sz="3200" b="1" dirty="0"/>
              <a:t>Data is </a:t>
            </a:r>
            <a:r>
              <a:rPr lang="en-US" sz="3200" b="1" dirty="0">
                <a:solidFill>
                  <a:schemeClr val="accent1"/>
                </a:solidFill>
              </a:rPr>
              <a:t>everywhere</a:t>
            </a:r>
          </a:p>
          <a:p>
            <a:r>
              <a:rPr lang="en-US" sz="3200" b="1" i="1" dirty="0"/>
              <a:t>Demo: Sensor Kinetics App</a:t>
            </a:r>
          </a:p>
        </p:txBody>
      </p:sp>
    </p:spTree>
    <p:extLst>
      <p:ext uri="{BB962C8B-B14F-4D97-AF65-F5344CB8AC3E}">
        <p14:creationId xmlns:p14="http://schemas.microsoft.com/office/powerpoint/2010/main" val="152425031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a:extLst>
              <a:ext uri="{FF2B5EF4-FFF2-40B4-BE49-F238E27FC236}">
                <a16:creationId xmlns:a16="http://schemas.microsoft.com/office/drawing/2014/main" id="{2BDCDA76-1F23-479D-BF14-54E194884E8A}"/>
              </a:ext>
            </a:extLst>
          </p:cNvPr>
          <p:cNvPicPr>
            <a:picLocks noChangeAspect="1"/>
          </p:cNvPicPr>
          <p:nvPr/>
        </p:nvPicPr>
        <p:blipFill>
          <a:blip r:embed="rId2">
            <a:extLst>
              <a:ext uri="{28A0092B-C50C-407E-A947-70E740481C1C}">
                <a14:useLocalDpi xmlns:a14="http://schemas.microsoft.com/office/drawing/2010/main" val="0"/>
              </a:ext>
            </a:extLst>
          </a:blip>
          <a:srcRect t="55940"/>
          <a:stretch>
            <a:fillRect/>
          </a:stretch>
        </p:blipFill>
        <p:spPr>
          <a:xfrm>
            <a:off x="4433358" y="4593262"/>
            <a:ext cx="7758642" cy="2264739"/>
          </a:xfrm>
          <a:custGeom>
            <a:avLst/>
            <a:gdLst>
              <a:gd name="connsiteX0" fmla="*/ 0 w 7758642"/>
              <a:gd name="connsiteY0" fmla="*/ 0 h 2264739"/>
              <a:gd name="connsiteX1" fmla="*/ 7758642 w 7758642"/>
              <a:gd name="connsiteY1" fmla="*/ 0 h 2264739"/>
              <a:gd name="connsiteX2" fmla="*/ 7758642 w 7758642"/>
              <a:gd name="connsiteY2" fmla="*/ 2264739 h 2264739"/>
              <a:gd name="connsiteX3" fmla="*/ 0 w 7758642"/>
              <a:gd name="connsiteY3" fmla="*/ 2264739 h 2264739"/>
            </a:gdLst>
            <a:ahLst/>
            <a:cxnLst>
              <a:cxn ang="0">
                <a:pos x="connsiteX0" y="connsiteY0"/>
              </a:cxn>
              <a:cxn ang="0">
                <a:pos x="connsiteX1" y="connsiteY1"/>
              </a:cxn>
              <a:cxn ang="0">
                <a:pos x="connsiteX2" y="connsiteY2"/>
              </a:cxn>
              <a:cxn ang="0">
                <a:pos x="connsiteX3" y="connsiteY3"/>
              </a:cxn>
            </a:cxnLst>
            <a:rect l="l" t="t" r="r" b="b"/>
            <a:pathLst>
              <a:path w="7758642" h="2264739">
                <a:moveTo>
                  <a:pt x="0" y="0"/>
                </a:moveTo>
                <a:lnTo>
                  <a:pt x="7758642" y="0"/>
                </a:lnTo>
                <a:lnTo>
                  <a:pt x="7758642" y="2264739"/>
                </a:lnTo>
                <a:lnTo>
                  <a:pt x="0" y="2264739"/>
                </a:lnTo>
                <a:close/>
              </a:path>
            </a:pathLst>
          </a:custGeom>
        </p:spPr>
      </p:pic>
      <p:sp>
        <p:nvSpPr>
          <p:cNvPr id="14" name="Rectangle 13">
            <a:extLst>
              <a:ext uri="{FF2B5EF4-FFF2-40B4-BE49-F238E27FC236}">
                <a16:creationId xmlns:a16="http://schemas.microsoft.com/office/drawing/2014/main" id="{34EEA1A8-D3AD-4576-B2CA-F36447C55E65}"/>
              </a:ext>
            </a:extLst>
          </p:cNvPr>
          <p:cNvSpPr/>
          <p:nvPr/>
        </p:nvSpPr>
        <p:spPr>
          <a:xfrm>
            <a:off x="4433358" y="1839709"/>
            <a:ext cx="7758642" cy="27535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86CBF3-3444-4BD9-9A60-B4548FB60241}"/>
              </a:ext>
            </a:extLst>
          </p:cNvPr>
          <p:cNvSpPr txBox="1"/>
          <p:nvPr/>
        </p:nvSpPr>
        <p:spPr>
          <a:xfrm>
            <a:off x="584792" y="840954"/>
            <a:ext cx="6513839" cy="707886"/>
          </a:xfrm>
          <a:prstGeom prst="rect">
            <a:avLst/>
          </a:prstGeom>
          <a:noFill/>
        </p:spPr>
        <p:txBody>
          <a:bodyPr wrap="square">
            <a:spAutoFit/>
          </a:bodyPr>
          <a:lstStyle/>
          <a:p>
            <a:r>
              <a:rPr lang="en-US" sz="4000" dirty="0">
                <a:latin typeface="+mj-lt"/>
              </a:rPr>
              <a:t>WHAT IS </a:t>
            </a:r>
            <a:r>
              <a:rPr lang="en-US" sz="4000" dirty="0">
                <a:solidFill>
                  <a:schemeClr val="accent1"/>
                </a:solidFill>
                <a:latin typeface="+mj-lt"/>
              </a:rPr>
              <a:t>DATA</a:t>
            </a:r>
            <a:r>
              <a:rPr lang="en-US" sz="4000" dirty="0">
                <a:latin typeface="+mj-lt"/>
              </a:rPr>
              <a:t>?</a:t>
            </a:r>
          </a:p>
        </p:txBody>
      </p:sp>
      <p:sp>
        <p:nvSpPr>
          <p:cNvPr id="3" name="Rectangle 2">
            <a:extLst>
              <a:ext uri="{FF2B5EF4-FFF2-40B4-BE49-F238E27FC236}">
                <a16:creationId xmlns:a16="http://schemas.microsoft.com/office/drawing/2014/main" id="{5ABA4544-961B-4F84-AFCA-321405D6EE81}"/>
              </a:ext>
            </a:extLst>
          </p:cNvPr>
          <p:cNvSpPr/>
          <p:nvPr/>
        </p:nvSpPr>
        <p:spPr>
          <a:xfrm>
            <a:off x="0" y="1839709"/>
            <a:ext cx="4433358" cy="2753555"/>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42689D8D-08B2-4DA5-BE01-ED447565C9E9}"/>
              </a:ext>
            </a:extLst>
          </p:cNvPr>
          <p:cNvSpPr txBox="1"/>
          <p:nvPr/>
        </p:nvSpPr>
        <p:spPr>
          <a:xfrm>
            <a:off x="584792" y="2308544"/>
            <a:ext cx="3370520" cy="1815882"/>
          </a:xfrm>
          <a:prstGeom prst="rect">
            <a:avLst/>
          </a:prstGeom>
          <a:noFill/>
        </p:spPr>
        <p:txBody>
          <a:bodyPr wrap="square">
            <a:spAutoFit/>
          </a:bodyPr>
          <a:lstStyle/>
          <a:p>
            <a:r>
              <a:rPr lang="en-US" sz="2400" b="1" dirty="0">
                <a:solidFill>
                  <a:schemeClr val="bg1"/>
                </a:solidFill>
              </a:rPr>
              <a:t>Description</a:t>
            </a:r>
            <a:endParaRPr lang="en-US" b="1" dirty="0">
              <a:solidFill>
                <a:schemeClr val="bg1"/>
              </a:solidFill>
            </a:endParaRPr>
          </a:p>
          <a:p>
            <a:endParaRPr lang="en-US" sz="1600" dirty="0">
              <a:solidFill>
                <a:schemeClr val="bg1"/>
              </a:solidFill>
            </a:endParaRPr>
          </a:p>
          <a:p>
            <a:r>
              <a:rPr lang="en-US" dirty="0">
                <a:solidFill>
                  <a:schemeClr val="bg1"/>
                </a:solidFill>
              </a:rPr>
              <a:t>Data is a collection of facts, such as numbers, words, measurements, observations or just descriptions of things.</a:t>
            </a:r>
          </a:p>
        </p:txBody>
      </p:sp>
      <p:sp>
        <p:nvSpPr>
          <p:cNvPr id="5" name="Rectangle 4">
            <a:extLst>
              <a:ext uri="{FF2B5EF4-FFF2-40B4-BE49-F238E27FC236}">
                <a16:creationId xmlns:a16="http://schemas.microsoft.com/office/drawing/2014/main" id="{A39C5502-684B-4DB4-A8B4-258B76E569A2}"/>
              </a:ext>
            </a:extLst>
          </p:cNvPr>
          <p:cNvSpPr/>
          <p:nvPr/>
        </p:nvSpPr>
        <p:spPr>
          <a:xfrm>
            <a:off x="4433358" y="3587424"/>
            <a:ext cx="116539" cy="10058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57A1FDF9-657A-4810-897D-13D1C09B464E}"/>
              </a:ext>
            </a:extLst>
          </p:cNvPr>
          <p:cNvSpPr txBox="1"/>
          <p:nvPr/>
        </p:nvSpPr>
        <p:spPr>
          <a:xfrm>
            <a:off x="4824327" y="2154656"/>
            <a:ext cx="6724648" cy="2123658"/>
          </a:xfrm>
          <a:prstGeom prst="rect">
            <a:avLst/>
          </a:prstGeom>
          <a:noFill/>
        </p:spPr>
        <p:txBody>
          <a:bodyPr wrap="square">
            <a:spAutoFit/>
          </a:bodyPr>
          <a:lstStyle/>
          <a:p>
            <a:r>
              <a:rPr lang="en-US" sz="2400" dirty="0"/>
              <a:t>Data can be </a:t>
            </a:r>
            <a:r>
              <a:rPr lang="en-US" sz="2400" b="1" dirty="0">
                <a:solidFill>
                  <a:schemeClr val="accent1"/>
                </a:solidFill>
              </a:rPr>
              <a:t>qualitative</a:t>
            </a:r>
            <a:r>
              <a:rPr lang="en-US" sz="2400" b="1" dirty="0"/>
              <a:t> </a:t>
            </a:r>
            <a:r>
              <a:rPr lang="en-US" sz="2400" dirty="0"/>
              <a:t>or</a:t>
            </a:r>
            <a:r>
              <a:rPr lang="en-US" sz="2400" b="1" dirty="0"/>
              <a:t> quantitative</a:t>
            </a:r>
            <a:r>
              <a:rPr lang="en-US" sz="2400" dirty="0"/>
              <a:t>.</a:t>
            </a:r>
          </a:p>
          <a:p>
            <a:endParaRPr lang="en-US" dirty="0"/>
          </a:p>
          <a:p>
            <a:r>
              <a:rPr lang="en-US" b="1" dirty="0">
                <a:solidFill>
                  <a:schemeClr val="accent1"/>
                </a:solidFill>
              </a:rPr>
              <a:t>Qualitative data</a:t>
            </a:r>
            <a:r>
              <a:rPr lang="en-US" dirty="0"/>
              <a:t> is descriptive information (it describes something)</a:t>
            </a:r>
          </a:p>
          <a:p>
            <a:r>
              <a:rPr lang="en-US" b="1" dirty="0"/>
              <a:t>Quantitative data </a:t>
            </a:r>
            <a:r>
              <a:rPr lang="en-US" dirty="0"/>
              <a:t>is numerical information (numbers)</a:t>
            </a:r>
          </a:p>
          <a:p>
            <a:pPr marL="285750" indent="-285750">
              <a:buFont typeface="Wingdings" panose="05000000000000000000" pitchFamily="2" charset="2"/>
              <a:buChar char="§"/>
            </a:pPr>
            <a:r>
              <a:rPr lang="en-US" dirty="0"/>
              <a:t>Discrete data can only take certain values (like whole numbers)</a:t>
            </a:r>
          </a:p>
          <a:p>
            <a:pPr marL="285750" indent="-285750">
              <a:buFont typeface="Wingdings" panose="05000000000000000000" pitchFamily="2" charset="2"/>
              <a:buChar char="§"/>
            </a:pPr>
            <a:r>
              <a:rPr lang="en-US" dirty="0"/>
              <a:t>Continuous data can take any value (within a range) </a:t>
            </a:r>
          </a:p>
          <a:p>
            <a:pPr marL="285750" indent="-285750">
              <a:buFont typeface="Wingdings" panose="05000000000000000000" pitchFamily="2" charset="2"/>
              <a:buChar char="§"/>
            </a:pPr>
            <a:r>
              <a:rPr lang="en-US" dirty="0"/>
              <a:t>Put simply: Discrete data is counted, Continuous data is measured</a:t>
            </a:r>
          </a:p>
        </p:txBody>
      </p:sp>
      <p:sp>
        <p:nvSpPr>
          <p:cNvPr id="9" name="Rectangle 8">
            <a:extLst>
              <a:ext uri="{FF2B5EF4-FFF2-40B4-BE49-F238E27FC236}">
                <a16:creationId xmlns:a16="http://schemas.microsoft.com/office/drawing/2014/main" id="{A593D8CC-D7AE-4004-A0D7-030EDA3BEE86}"/>
              </a:ext>
            </a:extLst>
          </p:cNvPr>
          <p:cNvSpPr/>
          <p:nvPr/>
        </p:nvSpPr>
        <p:spPr>
          <a:xfrm>
            <a:off x="0" y="4593261"/>
            <a:ext cx="4433356" cy="2264739"/>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523668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886CBF3-3444-4BD9-9A60-B4548FB60241}"/>
              </a:ext>
            </a:extLst>
          </p:cNvPr>
          <p:cNvSpPr txBox="1"/>
          <p:nvPr/>
        </p:nvSpPr>
        <p:spPr>
          <a:xfrm>
            <a:off x="584792" y="840954"/>
            <a:ext cx="6513839" cy="707886"/>
          </a:xfrm>
          <a:prstGeom prst="rect">
            <a:avLst/>
          </a:prstGeom>
          <a:noFill/>
        </p:spPr>
        <p:txBody>
          <a:bodyPr wrap="square">
            <a:spAutoFit/>
          </a:bodyPr>
          <a:lstStyle/>
          <a:p>
            <a:r>
              <a:rPr lang="en-US" sz="4000" dirty="0">
                <a:solidFill>
                  <a:schemeClr val="accent1"/>
                </a:solidFill>
                <a:latin typeface="+mj-lt"/>
              </a:rPr>
              <a:t>TYPES</a:t>
            </a:r>
            <a:r>
              <a:rPr lang="en-US" sz="4000" dirty="0">
                <a:latin typeface="+mj-lt"/>
              </a:rPr>
              <a:t> OF DATA</a:t>
            </a:r>
          </a:p>
        </p:txBody>
      </p:sp>
      <p:pic>
        <p:nvPicPr>
          <p:cNvPr id="17" name="Picture 2" descr="How we test smartphone audio recording - DXOMARK">
            <a:extLst>
              <a:ext uri="{FF2B5EF4-FFF2-40B4-BE49-F238E27FC236}">
                <a16:creationId xmlns:a16="http://schemas.microsoft.com/office/drawing/2014/main" id="{E5D27FB6-67B7-4805-8D84-6E49D5FCC67C}"/>
              </a:ext>
            </a:extLst>
          </p:cNvPr>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584792" y="1944315"/>
            <a:ext cx="2239893" cy="1677758"/>
          </a:xfrm>
          <a:prstGeom prst="rect">
            <a:avLst/>
          </a:prstGeom>
          <a:noFill/>
          <a:effectLst>
            <a:outerShdw blurRad="508000" dist="101600" dir="1500000" sx="102000" sy="102000" algn="ctr" rotWithShape="0">
              <a:prstClr val="black">
                <a:alpha val="16000"/>
              </a:prstClr>
            </a:outerShdw>
          </a:effectLst>
          <a:extLst>
            <a:ext uri="{909E8E84-426E-40DD-AFC4-6F175D3DCCD1}">
              <a14:hiddenFill xmlns:a14="http://schemas.microsoft.com/office/drawing/2010/main">
                <a:solidFill>
                  <a:srgbClr val="FFFFFF"/>
                </a:solidFill>
              </a14:hiddenFill>
            </a:ext>
          </a:extLst>
        </p:spPr>
      </p:pic>
      <p:pic>
        <p:nvPicPr>
          <p:cNvPr id="18" name="Picture 4" descr="How To Upload A Video To YouTube: 5-Step Guide | FreewaySocial">
            <a:extLst>
              <a:ext uri="{FF2B5EF4-FFF2-40B4-BE49-F238E27FC236}">
                <a16:creationId xmlns:a16="http://schemas.microsoft.com/office/drawing/2014/main" id="{08801E01-CE5D-4CE2-8ADA-1FBEE91A0BAF}"/>
              </a:ext>
            </a:extLst>
          </p:cNvPr>
          <p:cNvPicPr>
            <a:picLocks noChangeAspect="1" noChangeArrowheads="1"/>
          </p:cNvPicPr>
          <p:nvPr/>
        </p:nvPicPr>
        <p:blipFill>
          <a:blip r:embed="rId3">
            <a:grayscl/>
            <a:extLst>
              <a:ext uri="{28A0092B-C50C-407E-A947-70E740481C1C}">
                <a14:useLocalDpi xmlns:a14="http://schemas.microsoft.com/office/drawing/2010/main" val="0"/>
              </a:ext>
            </a:extLst>
          </a:blip>
          <a:srcRect/>
          <a:stretch>
            <a:fillRect/>
          </a:stretch>
        </p:blipFill>
        <p:spPr bwMode="auto">
          <a:xfrm>
            <a:off x="3015441" y="1944316"/>
            <a:ext cx="2782137" cy="1682129"/>
          </a:xfrm>
          <a:prstGeom prst="rect">
            <a:avLst/>
          </a:prstGeom>
          <a:noFill/>
          <a:effectLst>
            <a:outerShdw blurRad="508000" dist="101600" dir="1500000" sx="102000" sy="102000" algn="ctr" rotWithShape="0">
              <a:prstClr val="black">
                <a:alpha val="16000"/>
              </a:prstClr>
            </a:outerShdw>
          </a:effectLst>
          <a:extLst>
            <a:ext uri="{909E8E84-426E-40DD-AFC4-6F175D3DCCD1}">
              <a14:hiddenFill xmlns:a14="http://schemas.microsoft.com/office/drawing/2010/main">
                <a:solidFill>
                  <a:srgbClr val="FFFFFF"/>
                </a:solidFill>
              </a14:hiddenFill>
            </a:ext>
          </a:extLst>
        </p:spPr>
      </p:pic>
      <p:pic>
        <p:nvPicPr>
          <p:cNvPr id="19" name="Picture 6" descr="Explain bank transactions – FreeAgent">
            <a:extLst>
              <a:ext uri="{FF2B5EF4-FFF2-40B4-BE49-F238E27FC236}">
                <a16:creationId xmlns:a16="http://schemas.microsoft.com/office/drawing/2014/main" id="{2E7A242F-FFE1-4A2A-919F-32A0361E49EA}"/>
              </a:ext>
            </a:extLst>
          </p:cNvPr>
          <p:cNvPicPr>
            <a:picLocks noChangeAspect="1" noChangeArrowheads="1"/>
          </p:cNvPicPr>
          <p:nvPr/>
        </p:nvPicPr>
        <p:blipFill>
          <a:blip r:embed="rId4">
            <a:grayscl/>
            <a:extLst>
              <a:ext uri="{28A0092B-C50C-407E-A947-70E740481C1C}">
                <a14:useLocalDpi xmlns:a14="http://schemas.microsoft.com/office/drawing/2010/main" val="0"/>
              </a:ext>
            </a:extLst>
          </a:blip>
          <a:srcRect/>
          <a:stretch>
            <a:fillRect/>
          </a:stretch>
        </p:blipFill>
        <p:spPr bwMode="auto">
          <a:xfrm>
            <a:off x="5988334" y="3817309"/>
            <a:ext cx="2928715" cy="2394408"/>
          </a:xfrm>
          <a:prstGeom prst="rect">
            <a:avLst/>
          </a:prstGeom>
          <a:noFill/>
          <a:effectLst>
            <a:outerShdw blurRad="508000" dist="101600" dir="1500000" sx="102000" sy="102000" algn="ctr" rotWithShape="0">
              <a:prstClr val="black">
                <a:alpha val="16000"/>
              </a:prstClr>
            </a:outerShdw>
          </a:effectLst>
          <a:extLst>
            <a:ext uri="{909E8E84-426E-40DD-AFC4-6F175D3DCCD1}">
              <a14:hiddenFill xmlns:a14="http://schemas.microsoft.com/office/drawing/2010/main">
                <a:solidFill>
                  <a:srgbClr val="FFFFFF"/>
                </a:solidFill>
              </a14:hiddenFill>
            </a:ext>
          </a:extLst>
        </p:spPr>
      </p:pic>
      <p:pic>
        <p:nvPicPr>
          <p:cNvPr id="20" name="Picture 8" descr="The list of orders | Scoro Help Center">
            <a:extLst>
              <a:ext uri="{FF2B5EF4-FFF2-40B4-BE49-F238E27FC236}">
                <a16:creationId xmlns:a16="http://schemas.microsoft.com/office/drawing/2014/main" id="{393AF0D2-545E-40B4-B288-E0B29FAC9C53}"/>
              </a:ext>
            </a:extLst>
          </p:cNvPr>
          <p:cNvPicPr>
            <a:picLocks noChangeAspect="1" noChangeArrowheads="1"/>
          </p:cNvPicPr>
          <p:nvPr/>
        </p:nvPicPr>
        <p:blipFill rotWithShape="1">
          <a:blip r:embed="rId5">
            <a:grayscl/>
            <a:extLst>
              <a:ext uri="{28A0092B-C50C-407E-A947-70E740481C1C}">
                <a14:useLocalDpi xmlns:a14="http://schemas.microsoft.com/office/drawing/2010/main" val="0"/>
              </a:ext>
            </a:extLst>
          </a:blip>
          <a:srcRect b="2250"/>
          <a:stretch/>
        </p:blipFill>
        <p:spPr bwMode="auto">
          <a:xfrm>
            <a:off x="600770" y="3817310"/>
            <a:ext cx="5196808" cy="2394408"/>
          </a:xfrm>
          <a:prstGeom prst="rect">
            <a:avLst/>
          </a:prstGeom>
          <a:noFill/>
          <a:effectLst>
            <a:outerShdw blurRad="508000" dist="101600" dir="1500000" sx="102000" sy="102000" algn="ctr" rotWithShape="0">
              <a:prstClr val="black">
                <a:alpha val="16000"/>
              </a:prstClr>
            </a:outerShdw>
          </a:effectLst>
          <a:extLst>
            <a:ext uri="{909E8E84-426E-40DD-AFC4-6F175D3DCCD1}">
              <a14:hiddenFill xmlns:a14="http://schemas.microsoft.com/office/drawing/2010/main">
                <a:solidFill>
                  <a:srgbClr val="FFFFFF"/>
                </a:solidFill>
              </a14:hiddenFill>
            </a:ext>
          </a:extLst>
        </p:spPr>
      </p:pic>
      <p:pic>
        <p:nvPicPr>
          <p:cNvPr id="21" name="Picture 10" descr="Figure 2 from Marine Ship Automatic Identification System (AIS) for  Enhanced Coastal Security Capabilities: An Oil Spill Tracking Application |  Semantic Scholar">
            <a:extLst>
              <a:ext uri="{FF2B5EF4-FFF2-40B4-BE49-F238E27FC236}">
                <a16:creationId xmlns:a16="http://schemas.microsoft.com/office/drawing/2014/main" id="{71714654-7824-4149-904B-8E87EF98C555}"/>
              </a:ext>
            </a:extLst>
          </p:cNvPr>
          <p:cNvPicPr>
            <a:picLocks noChangeAspect="1" noChangeArrowheads="1"/>
          </p:cNvPicPr>
          <p:nvPr/>
        </p:nvPicPr>
        <p:blipFill rotWithShape="1">
          <a:blip r:embed="rId6">
            <a:grayscl/>
            <a:extLst>
              <a:ext uri="{28A0092B-C50C-407E-A947-70E740481C1C}">
                <a14:useLocalDpi xmlns:a14="http://schemas.microsoft.com/office/drawing/2010/main" val="0"/>
              </a:ext>
            </a:extLst>
          </a:blip>
          <a:srcRect l="1512" t="12300" r="2152" b="6358"/>
          <a:stretch/>
        </p:blipFill>
        <p:spPr bwMode="auto">
          <a:xfrm>
            <a:off x="5988334" y="1939942"/>
            <a:ext cx="2928715" cy="1682129"/>
          </a:xfrm>
          <a:prstGeom prst="rect">
            <a:avLst/>
          </a:prstGeom>
          <a:noFill/>
          <a:effectLst>
            <a:outerShdw blurRad="508000" dist="101600" dir="1500000" sx="102000" sy="102000" algn="ctr" rotWithShape="0">
              <a:prstClr val="black">
                <a:alpha val="16000"/>
              </a:prstClr>
            </a:outerShdw>
          </a:effectLst>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699CDC3C-0D2A-40A1-9196-75419BD4DFDC}"/>
              </a:ext>
            </a:extLst>
          </p:cNvPr>
          <p:cNvSpPr/>
          <p:nvPr/>
        </p:nvSpPr>
        <p:spPr>
          <a:xfrm>
            <a:off x="9569302" y="0"/>
            <a:ext cx="2622698" cy="6858000"/>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096606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20DF2824-0786-4BEB-995A-21141F2E0D80}"/>
              </a:ext>
            </a:extLst>
          </p:cNvPr>
          <p:cNvSpPr/>
          <p:nvPr/>
        </p:nvSpPr>
        <p:spPr>
          <a:xfrm>
            <a:off x="-1" y="2136338"/>
            <a:ext cx="6996223" cy="3477653"/>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86CBF3-3444-4BD9-9A60-B4548FB60241}"/>
              </a:ext>
            </a:extLst>
          </p:cNvPr>
          <p:cNvSpPr txBox="1"/>
          <p:nvPr/>
        </p:nvSpPr>
        <p:spPr>
          <a:xfrm>
            <a:off x="584792" y="840954"/>
            <a:ext cx="6513839" cy="707886"/>
          </a:xfrm>
          <a:prstGeom prst="rect">
            <a:avLst/>
          </a:prstGeom>
          <a:noFill/>
        </p:spPr>
        <p:txBody>
          <a:bodyPr wrap="square">
            <a:spAutoFit/>
          </a:bodyPr>
          <a:lstStyle/>
          <a:p>
            <a:r>
              <a:rPr lang="en-US" sz="4000" dirty="0">
                <a:latin typeface="+mj-lt"/>
              </a:rPr>
              <a:t>WHAT IS </a:t>
            </a:r>
            <a:r>
              <a:rPr lang="en-US" sz="4000" dirty="0">
                <a:solidFill>
                  <a:schemeClr val="accent1"/>
                </a:solidFill>
                <a:latin typeface="+mj-lt"/>
              </a:rPr>
              <a:t>DATA ANALYTICS</a:t>
            </a:r>
            <a:r>
              <a:rPr lang="en-US" sz="4000" dirty="0">
                <a:latin typeface="+mj-lt"/>
              </a:rPr>
              <a:t>?</a:t>
            </a:r>
          </a:p>
        </p:txBody>
      </p:sp>
      <p:sp>
        <p:nvSpPr>
          <p:cNvPr id="4" name="TextBox 3">
            <a:extLst>
              <a:ext uri="{FF2B5EF4-FFF2-40B4-BE49-F238E27FC236}">
                <a16:creationId xmlns:a16="http://schemas.microsoft.com/office/drawing/2014/main" id="{4E4A3B11-07E9-4DF8-BF02-FCF18CA8793B}"/>
              </a:ext>
            </a:extLst>
          </p:cNvPr>
          <p:cNvSpPr txBox="1"/>
          <p:nvPr/>
        </p:nvSpPr>
        <p:spPr>
          <a:xfrm>
            <a:off x="584792" y="2582502"/>
            <a:ext cx="6097772" cy="2585323"/>
          </a:xfrm>
          <a:prstGeom prst="rect">
            <a:avLst/>
          </a:prstGeom>
          <a:noFill/>
        </p:spPr>
        <p:txBody>
          <a:bodyPr wrap="square">
            <a:spAutoFit/>
          </a:bodyPr>
          <a:lstStyle/>
          <a:p>
            <a:r>
              <a:rPr lang="en-US" dirty="0"/>
              <a:t>The process of examining datasets to draw conclusions about the information they contain. Data analytic techniques enable you to take raw data and uncover patterns to extract valuable insights from it.</a:t>
            </a:r>
          </a:p>
          <a:p>
            <a:endParaRPr lang="en-US" dirty="0"/>
          </a:p>
          <a:p>
            <a:r>
              <a:rPr lang="en-US" dirty="0"/>
              <a:t>Analyzing big data can optimize efficiency in many different industries. Improving performance enables businesses to succeed in an increasingly competitive world. Data analytics is being used with great success in a number of different fields.</a:t>
            </a:r>
          </a:p>
        </p:txBody>
      </p:sp>
      <p:pic>
        <p:nvPicPr>
          <p:cNvPr id="6" name="Picture 5">
            <a:extLst>
              <a:ext uri="{FF2B5EF4-FFF2-40B4-BE49-F238E27FC236}">
                <a16:creationId xmlns:a16="http://schemas.microsoft.com/office/drawing/2014/main" id="{E3176739-3718-47DD-A410-0E6B24CB191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0" y="0"/>
            <a:ext cx="4572000" cy="6858000"/>
          </a:xfrm>
          <a:prstGeom prst="rect">
            <a:avLst/>
          </a:prstGeom>
        </p:spPr>
      </p:pic>
      <p:sp>
        <p:nvSpPr>
          <p:cNvPr id="7" name="Rectangle 6">
            <a:extLst>
              <a:ext uri="{FF2B5EF4-FFF2-40B4-BE49-F238E27FC236}">
                <a16:creationId xmlns:a16="http://schemas.microsoft.com/office/drawing/2014/main" id="{5026FF87-4A76-413B-818D-2FD774ECD5F3}"/>
              </a:ext>
            </a:extLst>
          </p:cNvPr>
          <p:cNvSpPr/>
          <p:nvPr/>
        </p:nvSpPr>
        <p:spPr>
          <a:xfrm>
            <a:off x="7481762" y="5101389"/>
            <a:ext cx="138238" cy="1756611"/>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8676668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a:extLst>
              <a:ext uri="{FF2B5EF4-FFF2-40B4-BE49-F238E27FC236}">
                <a16:creationId xmlns:a16="http://schemas.microsoft.com/office/drawing/2014/main" id="{02EE73D7-6519-453E-A3B9-0585FEA994E3}"/>
              </a:ext>
            </a:extLst>
          </p:cNvPr>
          <p:cNvSpPr/>
          <p:nvPr/>
        </p:nvSpPr>
        <p:spPr>
          <a:xfrm>
            <a:off x="8612372" y="4518841"/>
            <a:ext cx="3579627" cy="2339158"/>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D886CBF3-3444-4BD9-9A60-B4548FB60241}"/>
              </a:ext>
            </a:extLst>
          </p:cNvPr>
          <p:cNvSpPr txBox="1"/>
          <p:nvPr/>
        </p:nvSpPr>
        <p:spPr>
          <a:xfrm>
            <a:off x="584792" y="840954"/>
            <a:ext cx="7506585" cy="1323439"/>
          </a:xfrm>
          <a:prstGeom prst="rect">
            <a:avLst/>
          </a:prstGeom>
          <a:noFill/>
        </p:spPr>
        <p:txBody>
          <a:bodyPr wrap="square">
            <a:spAutoFit/>
          </a:bodyPr>
          <a:lstStyle/>
          <a:p>
            <a:r>
              <a:rPr lang="en-US" sz="4000" dirty="0">
                <a:solidFill>
                  <a:schemeClr val="accent1"/>
                </a:solidFill>
                <a:latin typeface="+mj-lt"/>
              </a:rPr>
              <a:t>THE IMPORTANCE OF DATA ANALYTICS</a:t>
            </a:r>
            <a:r>
              <a:rPr lang="en-US" sz="4000" dirty="0">
                <a:latin typeface="+mj-lt"/>
              </a:rPr>
              <a:t> IN TODAY'S ECONOMY</a:t>
            </a:r>
          </a:p>
        </p:txBody>
      </p:sp>
      <p:sp>
        <p:nvSpPr>
          <p:cNvPr id="4" name="TextBox 3">
            <a:extLst>
              <a:ext uri="{FF2B5EF4-FFF2-40B4-BE49-F238E27FC236}">
                <a16:creationId xmlns:a16="http://schemas.microsoft.com/office/drawing/2014/main" id="{A0C4704A-6F7D-48B9-BD3D-BE0EF0564DAD}"/>
              </a:ext>
            </a:extLst>
          </p:cNvPr>
          <p:cNvSpPr txBox="1"/>
          <p:nvPr/>
        </p:nvSpPr>
        <p:spPr>
          <a:xfrm>
            <a:off x="1101356" y="3202472"/>
            <a:ext cx="6097772" cy="830997"/>
          </a:xfrm>
          <a:prstGeom prst="rect">
            <a:avLst/>
          </a:prstGeom>
          <a:noFill/>
        </p:spPr>
        <p:txBody>
          <a:bodyPr wrap="square">
            <a:spAutoFit/>
          </a:bodyPr>
          <a:lstStyle/>
          <a:p>
            <a:r>
              <a:rPr lang="en-US" sz="2400" dirty="0"/>
              <a:t>Make better business decisions – that can lead to new –and better – products and services</a:t>
            </a:r>
          </a:p>
        </p:txBody>
      </p:sp>
      <p:sp>
        <p:nvSpPr>
          <p:cNvPr id="9" name="Rectangle 8">
            <a:extLst>
              <a:ext uri="{FF2B5EF4-FFF2-40B4-BE49-F238E27FC236}">
                <a16:creationId xmlns:a16="http://schemas.microsoft.com/office/drawing/2014/main" id="{3FCAF302-6BD5-405F-AEA4-5CF64828430E}"/>
              </a:ext>
            </a:extLst>
          </p:cNvPr>
          <p:cNvSpPr/>
          <p:nvPr/>
        </p:nvSpPr>
        <p:spPr>
          <a:xfrm>
            <a:off x="691116" y="2656392"/>
            <a:ext cx="299459" cy="299459"/>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C8B91EF-C2FD-4531-A56E-DCD91D6AF30A}"/>
              </a:ext>
            </a:extLst>
          </p:cNvPr>
          <p:cNvSpPr/>
          <p:nvPr/>
        </p:nvSpPr>
        <p:spPr>
          <a:xfrm>
            <a:off x="691116" y="3278881"/>
            <a:ext cx="299459" cy="678180"/>
          </a:xfrm>
          <a:prstGeom prst="rect">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3C66C5FC-44E2-4635-9B13-4806242AF741}"/>
              </a:ext>
            </a:extLst>
          </p:cNvPr>
          <p:cNvSpPr txBox="1"/>
          <p:nvPr/>
        </p:nvSpPr>
        <p:spPr>
          <a:xfrm>
            <a:off x="1101356" y="2575288"/>
            <a:ext cx="6097772" cy="461665"/>
          </a:xfrm>
          <a:prstGeom prst="rect">
            <a:avLst/>
          </a:prstGeom>
          <a:noFill/>
        </p:spPr>
        <p:txBody>
          <a:bodyPr wrap="square">
            <a:spAutoFit/>
          </a:bodyPr>
          <a:lstStyle/>
          <a:p>
            <a:r>
              <a:rPr lang="en-US" sz="2400" dirty="0"/>
              <a:t>Optimize Performance</a:t>
            </a:r>
          </a:p>
        </p:txBody>
      </p:sp>
      <p:pic>
        <p:nvPicPr>
          <p:cNvPr id="18" name="Picture Placeholder 17">
            <a:extLst>
              <a:ext uri="{FF2B5EF4-FFF2-40B4-BE49-F238E27FC236}">
                <a16:creationId xmlns:a16="http://schemas.microsoft.com/office/drawing/2014/main" id="{C5C5B615-DA34-473B-A65E-52BC8353EC5D}"/>
              </a:ext>
            </a:extLst>
          </p:cNvPr>
          <p:cNvPicPr>
            <a:picLocks noGrp="1" noChangeAspect="1"/>
          </p:cNvPicPr>
          <p:nvPr>
            <p:ph type="pic" sz="quarter" idx="10"/>
          </p:nvPr>
        </p:nvPicPr>
        <p:blipFill>
          <a:blip r:embed="rId2">
            <a:extLst>
              <a:ext uri="{28A0092B-C50C-407E-A947-70E740481C1C}">
                <a14:useLocalDpi xmlns:a14="http://schemas.microsoft.com/office/drawing/2010/main" val="0"/>
              </a:ext>
            </a:extLst>
          </a:blip>
          <a:srcRect t="35626" b="35626"/>
          <a:stretch>
            <a:fillRect/>
          </a:stretch>
        </p:blipFill>
        <p:spPr/>
      </p:pic>
    </p:spTree>
    <p:extLst>
      <p:ext uri="{BB962C8B-B14F-4D97-AF65-F5344CB8AC3E}">
        <p14:creationId xmlns:p14="http://schemas.microsoft.com/office/powerpoint/2010/main" val="19323620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0406552-D0D7-415B-BD00-1EE3CB18996B}"/>
              </a:ext>
            </a:extLst>
          </p:cNvPr>
          <p:cNvSpPr/>
          <p:nvPr/>
        </p:nvSpPr>
        <p:spPr>
          <a:xfrm>
            <a:off x="0" y="-1"/>
            <a:ext cx="308344" cy="1548841"/>
          </a:xfrm>
          <a:prstGeom prst="rect">
            <a:avLst/>
          </a:prstGeom>
          <a:solidFill>
            <a:schemeClr val="bg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102EB81A-D305-45E4-9D9C-DDF16130A380}"/>
              </a:ext>
            </a:extLst>
          </p:cNvPr>
          <p:cNvPicPr>
            <a:picLocks noChangeAspect="1"/>
          </p:cNvPicPr>
          <p:nvPr/>
        </p:nvPicPr>
        <p:blipFill>
          <a:blip r:embed="rId2">
            <a:extLst>
              <a:ext uri="{28A0092B-C50C-407E-A947-70E740481C1C}">
                <a14:useLocalDpi xmlns:a14="http://schemas.microsoft.com/office/drawing/2010/main" val="0"/>
              </a:ext>
            </a:extLst>
          </a:blip>
          <a:srcRect t="58228" b="6341"/>
          <a:stretch>
            <a:fillRect/>
          </a:stretch>
        </p:blipFill>
        <p:spPr>
          <a:xfrm>
            <a:off x="584791" y="4560008"/>
            <a:ext cx="9728790" cy="2297991"/>
          </a:xfrm>
          <a:custGeom>
            <a:avLst/>
            <a:gdLst>
              <a:gd name="connsiteX0" fmla="*/ 0 w 10983430"/>
              <a:gd name="connsiteY0" fmla="*/ 0 h 2594344"/>
              <a:gd name="connsiteX1" fmla="*/ 10983430 w 10983430"/>
              <a:gd name="connsiteY1" fmla="*/ 0 h 2594344"/>
              <a:gd name="connsiteX2" fmla="*/ 10983430 w 10983430"/>
              <a:gd name="connsiteY2" fmla="*/ 2594344 h 2594344"/>
              <a:gd name="connsiteX3" fmla="*/ 0 w 10983430"/>
              <a:gd name="connsiteY3" fmla="*/ 2594344 h 2594344"/>
            </a:gdLst>
            <a:ahLst/>
            <a:cxnLst>
              <a:cxn ang="0">
                <a:pos x="connsiteX0" y="connsiteY0"/>
              </a:cxn>
              <a:cxn ang="0">
                <a:pos x="connsiteX1" y="connsiteY1"/>
              </a:cxn>
              <a:cxn ang="0">
                <a:pos x="connsiteX2" y="connsiteY2"/>
              </a:cxn>
              <a:cxn ang="0">
                <a:pos x="connsiteX3" y="connsiteY3"/>
              </a:cxn>
            </a:cxnLst>
            <a:rect l="l" t="t" r="r" b="b"/>
            <a:pathLst>
              <a:path w="10983430" h="2594344">
                <a:moveTo>
                  <a:pt x="0" y="0"/>
                </a:moveTo>
                <a:lnTo>
                  <a:pt x="10983430" y="0"/>
                </a:lnTo>
                <a:lnTo>
                  <a:pt x="10983430" y="2594344"/>
                </a:lnTo>
                <a:lnTo>
                  <a:pt x="0" y="2594344"/>
                </a:lnTo>
                <a:close/>
              </a:path>
            </a:pathLst>
          </a:custGeom>
        </p:spPr>
      </p:pic>
      <p:sp>
        <p:nvSpPr>
          <p:cNvPr id="2" name="TextBox 1">
            <a:extLst>
              <a:ext uri="{FF2B5EF4-FFF2-40B4-BE49-F238E27FC236}">
                <a16:creationId xmlns:a16="http://schemas.microsoft.com/office/drawing/2014/main" id="{E1A485C9-A4EF-408C-A8E1-A2365831F5A9}"/>
              </a:ext>
            </a:extLst>
          </p:cNvPr>
          <p:cNvSpPr txBox="1"/>
          <p:nvPr/>
        </p:nvSpPr>
        <p:spPr>
          <a:xfrm>
            <a:off x="584792" y="840954"/>
            <a:ext cx="7506585" cy="707886"/>
          </a:xfrm>
          <a:prstGeom prst="rect">
            <a:avLst/>
          </a:prstGeom>
          <a:noFill/>
        </p:spPr>
        <p:txBody>
          <a:bodyPr wrap="square">
            <a:spAutoFit/>
          </a:bodyPr>
          <a:lstStyle/>
          <a:p>
            <a:r>
              <a:rPr lang="en-US" sz="4000" dirty="0">
                <a:solidFill>
                  <a:schemeClr val="accent1"/>
                </a:solidFill>
                <a:latin typeface="+mj-lt"/>
              </a:rPr>
              <a:t>DATA DRIVEN </a:t>
            </a:r>
            <a:r>
              <a:rPr lang="en-US" sz="4000" dirty="0">
                <a:latin typeface="+mj-lt"/>
              </a:rPr>
              <a:t>DECISIONS MAKING</a:t>
            </a:r>
          </a:p>
        </p:txBody>
      </p:sp>
      <p:sp>
        <p:nvSpPr>
          <p:cNvPr id="15" name="Arrow: Pentagon 14">
            <a:extLst>
              <a:ext uri="{FF2B5EF4-FFF2-40B4-BE49-F238E27FC236}">
                <a16:creationId xmlns:a16="http://schemas.microsoft.com/office/drawing/2014/main" id="{ECBB87D7-FF58-4A76-8BB5-B2BD00D306DA}"/>
              </a:ext>
            </a:extLst>
          </p:cNvPr>
          <p:cNvSpPr/>
          <p:nvPr/>
        </p:nvSpPr>
        <p:spPr>
          <a:xfrm>
            <a:off x="584792" y="2784845"/>
            <a:ext cx="2285274" cy="1063255"/>
          </a:xfrm>
          <a:prstGeom prst="homePlate">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Know Your </a:t>
            </a:r>
          </a:p>
          <a:p>
            <a:pPr algn="ctr"/>
            <a:r>
              <a:rPr lang="en-US" dirty="0">
                <a:solidFill>
                  <a:schemeClr val="bg1"/>
                </a:solidFill>
              </a:rPr>
              <a:t>Mission</a:t>
            </a:r>
          </a:p>
        </p:txBody>
      </p:sp>
      <p:sp>
        <p:nvSpPr>
          <p:cNvPr id="16" name="Arrow: Chevron 15">
            <a:extLst>
              <a:ext uri="{FF2B5EF4-FFF2-40B4-BE49-F238E27FC236}">
                <a16:creationId xmlns:a16="http://schemas.microsoft.com/office/drawing/2014/main" id="{22D0F087-8EB1-405A-A987-DB6B44CCF5D7}"/>
              </a:ext>
            </a:extLst>
          </p:cNvPr>
          <p:cNvSpPr/>
          <p:nvPr/>
        </p:nvSpPr>
        <p:spPr>
          <a:xfrm>
            <a:off x="2510536" y="2784845"/>
            <a:ext cx="2484909" cy="1063255"/>
          </a:xfrm>
          <a:prstGeom prst="chevron">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Identify Data Sources</a:t>
            </a:r>
          </a:p>
        </p:txBody>
      </p:sp>
      <p:sp>
        <p:nvSpPr>
          <p:cNvPr id="17" name="Arrow: Chevron 16">
            <a:extLst>
              <a:ext uri="{FF2B5EF4-FFF2-40B4-BE49-F238E27FC236}">
                <a16:creationId xmlns:a16="http://schemas.microsoft.com/office/drawing/2014/main" id="{3245F31F-8376-432A-BAB0-FFD37FFAD949}"/>
              </a:ext>
            </a:extLst>
          </p:cNvPr>
          <p:cNvSpPr/>
          <p:nvPr/>
        </p:nvSpPr>
        <p:spPr>
          <a:xfrm>
            <a:off x="4637931" y="2784845"/>
            <a:ext cx="2484909" cy="1063255"/>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solidFill>
                  <a:schemeClr val="bg1"/>
                </a:solidFill>
              </a:rPr>
              <a:t>Clean and Organize Data</a:t>
            </a:r>
          </a:p>
        </p:txBody>
      </p:sp>
      <p:sp>
        <p:nvSpPr>
          <p:cNvPr id="18" name="Arrow: Chevron 17">
            <a:extLst>
              <a:ext uri="{FF2B5EF4-FFF2-40B4-BE49-F238E27FC236}">
                <a16:creationId xmlns:a16="http://schemas.microsoft.com/office/drawing/2014/main" id="{5AB8C07A-E9CB-4591-B9F5-14766A243470}"/>
              </a:ext>
            </a:extLst>
          </p:cNvPr>
          <p:cNvSpPr/>
          <p:nvPr/>
        </p:nvSpPr>
        <p:spPr>
          <a:xfrm>
            <a:off x="6763310" y="2784845"/>
            <a:ext cx="2484909" cy="1063255"/>
          </a:xfrm>
          <a:prstGeom prst="chevron">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Perform Statistical Analysis</a:t>
            </a:r>
          </a:p>
        </p:txBody>
      </p:sp>
      <p:sp>
        <p:nvSpPr>
          <p:cNvPr id="19" name="Arrow: Chevron 18">
            <a:extLst>
              <a:ext uri="{FF2B5EF4-FFF2-40B4-BE49-F238E27FC236}">
                <a16:creationId xmlns:a16="http://schemas.microsoft.com/office/drawing/2014/main" id="{44690DF4-6AF2-4849-B566-5583B5B8E071}"/>
              </a:ext>
            </a:extLst>
          </p:cNvPr>
          <p:cNvSpPr/>
          <p:nvPr/>
        </p:nvSpPr>
        <p:spPr>
          <a:xfrm>
            <a:off x="8890705" y="2784845"/>
            <a:ext cx="2484909" cy="1063255"/>
          </a:xfrm>
          <a:prstGeom prst="chevron">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dirty="0">
                <a:solidFill>
                  <a:schemeClr val="bg1"/>
                </a:solidFill>
              </a:rPr>
              <a:t>Draw Conclusions</a:t>
            </a:r>
          </a:p>
        </p:txBody>
      </p:sp>
      <p:sp>
        <p:nvSpPr>
          <p:cNvPr id="12" name="Rectangle 11">
            <a:extLst>
              <a:ext uri="{FF2B5EF4-FFF2-40B4-BE49-F238E27FC236}">
                <a16:creationId xmlns:a16="http://schemas.microsoft.com/office/drawing/2014/main" id="{6EF26408-44AB-402B-AFE4-618CFFA3222F}"/>
              </a:ext>
            </a:extLst>
          </p:cNvPr>
          <p:cNvSpPr/>
          <p:nvPr/>
        </p:nvSpPr>
        <p:spPr>
          <a:xfrm rot="5400000">
            <a:off x="1623801" y="3416491"/>
            <a:ext cx="116539" cy="219456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752A669-DA4A-47AF-A2C2-6DEDEBEB2F9A}"/>
              </a:ext>
            </a:extLst>
          </p:cNvPr>
          <p:cNvSpPr/>
          <p:nvPr/>
        </p:nvSpPr>
        <p:spPr>
          <a:xfrm rot="5400000">
            <a:off x="9811399" y="5062192"/>
            <a:ext cx="2297993" cy="1293626"/>
          </a:xfrm>
          <a:prstGeom prst="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Graphic 19">
            <a:extLst>
              <a:ext uri="{FF2B5EF4-FFF2-40B4-BE49-F238E27FC236}">
                <a16:creationId xmlns:a16="http://schemas.microsoft.com/office/drawing/2014/main" id="{0D5F24D8-8D02-429B-B487-3263226AEC8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9793980" y="2067913"/>
            <a:ext cx="562462" cy="562462"/>
          </a:xfrm>
          <a:prstGeom prst="rect">
            <a:avLst/>
          </a:prstGeom>
        </p:spPr>
      </p:pic>
      <p:pic>
        <p:nvPicPr>
          <p:cNvPr id="14" name="Graphic 13">
            <a:extLst>
              <a:ext uri="{FF2B5EF4-FFF2-40B4-BE49-F238E27FC236}">
                <a16:creationId xmlns:a16="http://schemas.microsoft.com/office/drawing/2014/main" id="{BA0EE533-9244-43B2-8DC0-4D23F083880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485105" y="2094605"/>
            <a:ext cx="535770" cy="535770"/>
          </a:xfrm>
          <a:prstGeom prst="rect">
            <a:avLst/>
          </a:prstGeom>
        </p:spPr>
      </p:pic>
      <p:pic>
        <p:nvPicPr>
          <p:cNvPr id="21" name="Graphic 20">
            <a:extLst>
              <a:ext uri="{FF2B5EF4-FFF2-40B4-BE49-F238E27FC236}">
                <a16:creationId xmlns:a16="http://schemas.microsoft.com/office/drawing/2014/main" id="{28BEF279-2123-41EF-8BEB-2ABA0846F4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612500" y="2067913"/>
            <a:ext cx="535770" cy="535770"/>
          </a:xfrm>
          <a:prstGeom prst="rect">
            <a:avLst/>
          </a:prstGeom>
        </p:spPr>
      </p:pic>
      <p:sp>
        <p:nvSpPr>
          <p:cNvPr id="22" name="Freeform 68">
            <a:extLst>
              <a:ext uri="{FF2B5EF4-FFF2-40B4-BE49-F238E27FC236}">
                <a16:creationId xmlns:a16="http://schemas.microsoft.com/office/drawing/2014/main" id="{E228CCB5-A34F-4F0A-B4EB-D293ED5762AA}"/>
              </a:ext>
            </a:extLst>
          </p:cNvPr>
          <p:cNvSpPr>
            <a:spLocks noEditPoints="1"/>
          </p:cNvSpPr>
          <p:nvPr/>
        </p:nvSpPr>
        <p:spPr bwMode="auto">
          <a:xfrm>
            <a:off x="1299788" y="2067913"/>
            <a:ext cx="535770" cy="535770"/>
          </a:xfrm>
          <a:custGeom>
            <a:avLst/>
            <a:gdLst/>
            <a:ahLst/>
            <a:cxnLst>
              <a:cxn ang="0">
                <a:pos x="62" y="34"/>
              </a:cxn>
              <a:cxn ang="0">
                <a:pos x="60" y="36"/>
              </a:cxn>
              <a:cxn ang="0">
                <a:pos x="54" y="36"/>
              </a:cxn>
              <a:cxn ang="0">
                <a:pos x="36" y="54"/>
              </a:cxn>
              <a:cxn ang="0">
                <a:pos x="36" y="60"/>
              </a:cxn>
              <a:cxn ang="0">
                <a:pos x="34" y="62"/>
              </a:cxn>
              <a:cxn ang="0">
                <a:pos x="29" y="62"/>
              </a:cxn>
              <a:cxn ang="0">
                <a:pos x="26" y="60"/>
              </a:cxn>
              <a:cxn ang="0">
                <a:pos x="26" y="54"/>
              </a:cxn>
              <a:cxn ang="0">
                <a:pos x="9" y="36"/>
              </a:cxn>
              <a:cxn ang="0">
                <a:pos x="3" y="36"/>
              </a:cxn>
              <a:cxn ang="0">
                <a:pos x="0" y="34"/>
              </a:cxn>
              <a:cxn ang="0">
                <a:pos x="0" y="29"/>
              </a:cxn>
              <a:cxn ang="0">
                <a:pos x="3" y="26"/>
              </a:cxn>
              <a:cxn ang="0">
                <a:pos x="9" y="26"/>
              </a:cxn>
              <a:cxn ang="0">
                <a:pos x="26" y="9"/>
              </a:cxn>
              <a:cxn ang="0">
                <a:pos x="26" y="3"/>
              </a:cxn>
              <a:cxn ang="0">
                <a:pos x="29" y="0"/>
              </a:cxn>
              <a:cxn ang="0">
                <a:pos x="34" y="0"/>
              </a:cxn>
              <a:cxn ang="0">
                <a:pos x="36" y="3"/>
              </a:cxn>
              <a:cxn ang="0">
                <a:pos x="36" y="9"/>
              </a:cxn>
              <a:cxn ang="0">
                <a:pos x="54" y="26"/>
              </a:cxn>
              <a:cxn ang="0">
                <a:pos x="60" y="26"/>
              </a:cxn>
              <a:cxn ang="0">
                <a:pos x="62" y="29"/>
              </a:cxn>
              <a:cxn ang="0">
                <a:pos x="62" y="34"/>
              </a:cxn>
              <a:cxn ang="0">
                <a:pos x="44" y="36"/>
              </a:cxn>
              <a:cxn ang="0">
                <a:pos x="42" y="34"/>
              </a:cxn>
              <a:cxn ang="0">
                <a:pos x="42" y="29"/>
              </a:cxn>
              <a:cxn ang="0">
                <a:pos x="44" y="26"/>
              </a:cxn>
              <a:cxn ang="0">
                <a:pos x="49" y="26"/>
              </a:cxn>
              <a:cxn ang="0">
                <a:pos x="36" y="14"/>
              </a:cxn>
              <a:cxn ang="0">
                <a:pos x="36" y="18"/>
              </a:cxn>
              <a:cxn ang="0">
                <a:pos x="34" y="21"/>
              </a:cxn>
              <a:cxn ang="0">
                <a:pos x="29" y="21"/>
              </a:cxn>
              <a:cxn ang="0">
                <a:pos x="26" y="18"/>
              </a:cxn>
              <a:cxn ang="0">
                <a:pos x="26" y="14"/>
              </a:cxn>
              <a:cxn ang="0">
                <a:pos x="14" y="26"/>
              </a:cxn>
              <a:cxn ang="0">
                <a:pos x="18" y="26"/>
              </a:cxn>
              <a:cxn ang="0">
                <a:pos x="21" y="29"/>
              </a:cxn>
              <a:cxn ang="0">
                <a:pos x="21" y="34"/>
              </a:cxn>
              <a:cxn ang="0">
                <a:pos x="18" y="36"/>
              </a:cxn>
              <a:cxn ang="0">
                <a:pos x="14" y="36"/>
              </a:cxn>
              <a:cxn ang="0">
                <a:pos x="26" y="49"/>
              </a:cxn>
              <a:cxn ang="0">
                <a:pos x="26" y="44"/>
              </a:cxn>
              <a:cxn ang="0">
                <a:pos x="29" y="42"/>
              </a:cxn>
              <a:cxn ang="0">
                <a:pos x="34" y="42"/>
              </a:cxn>
              <a:cxn ang="0">
                <a:pos x="36" y="44"/>
              </a:cxn>
              <a:cxn ang="0">
                <a:pos x="36" y="49"/>
              </a:cxn>
              <a:cxn ang="0">
                <a:pos x="49" y="36"/>
              </a:cxn>
              <a:cxn ang="0">
                <a:pos x="44" y="36"/>
              </a:cxn>
            </a:cxnLst>
            <a:rect l="0" t="0" r="r" b="b"/>
            <a:pathLst>
              <a:path w="62" h="62">
                <a:moveTo>
                  <a:pt x="62" y="34"/>
                </a:moveTo>
                <a:cubicBezTo>
                  <a:pt x="62" y="35"/>
                  <a:pt x="61" y="36"/>
                  <a:pt x="60" y="36"/>
                </a:cubicBezTo>
                <a:cubicBezTo>
                  <a:pt x="54" y="36"/>
                  <a:pt x="54" y="36"/>
                  <a:pt x="54" y="36"/>
                </a:cubicBezTo>
                <a:cubicBezTo>
                  <a:pt x="52" y="45"/>
                  <a:pt x="45" y="52"/>
                  <a:pt x="36" y="54"/>
                </a:cubicBezTo>
                <a:cubicBezTo>
                  <a:pt x="36" y="60"/>
                  <a:pt x="36" y="60"/>
                  <a:pt x="36" y="60"/>
                </a:cubicBezTo>
                <a:cubicBezTo>
                  <a:pt x="36" y="61"/>
                  <a:pt x="35" y="62"/>
                  <a:pt x="34" y="62"/>
                </a:cubicBezTo>
                <a:cubicBezTo>
                  <a:pt x="29" y="62"/>
                  <a:pt x="29" y="62"/>
                  <a:pt x="29" y="62"/>
                </a:cubicBezTo>
                <a:cubicBezTo>
                  <a:pt x="27" y="62"/>
                  <a:pt x="26" y="61"/>
                  <a:pt x="26" y="60"/>
                </a:cubicBezTo>
                <a:cubicBezTo>
                  <a:pt x="26" y="54"/>
                  <a:pt x="26" y="54"/>
                  <a:pt x="26" y="54"/>
                </a:cubicBezTo>
                <a:cubicBezTo>
                  <a:pt x="18" y="52"/>
                  <a:pt x="11" y="45"/>
                  <a:pt x="9" y="36"/>
                </a:cubicBezTo>
                <a:cubicBezTo>
                  <a:pt x="3" y="36"/>
                  <a:pt x="3" y="36"/>
                  <a:pt x="3" y="36"/>
                </a:cubicBezTo>
                <a:cubicBezTo>
                  <a:pt x="2" y="36"/>
                  <a:pt x="0" y="35"/>
                  <a:pt x="0" y="34"/>
                </a:cubicBezTo>
                <a:cubicBezTo>
                  <a:pt x="0" y="29"/>
                  <a:pt x="0" y="29"/>
                  <a:pt x="0" y="29"/>
                </a:cubicBezTo>
                <a:cubicBezTo>
                  <a:pt x="0" y="27"/>
                  <a:pt x="2" y="26"/>
                  <a:pt x="3" y="26"/>
                </a:cubicBezTo>
                <a:cubicBezTo>
                  <a:pt x="9" y="26"/>
                  <a:pt x="9" y="26"/>
                  <a:pt x="9" y="26"/>
                </a:cubicBezTo>
                <a:cubicBezTo>
                  <a:pt x="11" y="18"/>
                  <a:pt x="18" y="11"/>
                  <a:pt x="26" y="9"/>
                </a:cubicBezTo>
                <a:cubicBezTo>
                  <a:pt x="26" y="3"/>
                  <a:pt x="26" y="3"/>
                  <a:pt x="26" y="3"/>
                </a:cubicBezTo>
                <a:cubicBezTo>
                  <a:pt x="26" y="2"/>
                  <a:pt x="27" y="0"/>
                  <a:pt x="29" y="0"/>
                </a:cubicBezTo>
                <a:cubicBezTo>
                  <a:pt x="34" y="0"/>
                  <a:pt x="34" y="0"/>
                  <a:pt x="34" y="0"/>
                </a:cubicBezTo>
                <a:cubicBezTo>
                  <a:pt x="35" y="0"/>
                  <a:pt x="36" y="2"/>
                  <a:pt x="36" y="3"/>
                </a:cubicBezTo>
                <a:cubicBezTo>
                  <a:pt x="36" y="9"/>
                  <a:pt x="36" y="9"/>
                  <a:pt x="36" y="9"/>
                </a:cubicBezTo>
                <a:cubicBezTo>
                  <a:pt x="45" y="11"/>
                  <a:pt x="52" y="18"/>
                  <a:pt x="54" y="26"/>
                </a:cubicBezTo>
                <a:cubicBezTo>
                  <a:pt x="60" y="26"/>
                  <a:pt x="60" y="26"/>
                  <a:pt x="60" y="26"/>
                </a:cubicBezTo>
                <a:cubicBezTo>
                  <a:pt x="61" y="26"/>
                  <a:pt x="62" y="27"/>
                  <a:pt x="62" y="29"/>
                </a:cubicBezTo>
                <a:lnTo>
                  <a:pt x="62" y="34"/>
                </a:lnTo>
                <a:close/>
                <a:moveTo>
                  <a:pt x="44" y="36"/>
                </a:moveTo>
                <a:cubicBezTo>
                  <a:pt x="43" y="36"/>
                  <a:pt x="42" y="35"/>
                  <a:pt x="42" y="34"/>
                </a:cubicBezTo>
                <a:cubicBezTo>
                  <a:pt x="42" y="29"/>
                  <a:pt x="42" y="29"/>
                  <a:pt x="42" y="29"/>
                </a:cubicBezTo>
                <a:cubicBezTo>
                  <a:pt x="42" y="27"/>
                  <a:pt x="43" y="26"/>
                  <a:pt x="44" y="26"/>
                </a:cubicBezTo>
                <a:cubicBezTo>
                  <a:pt x="49" y="26"/>
                  <a:pt x="49" y="26"/>
                  <a:pt x="49" y="26"/>
                </a:cubicBezTo>
                <a:cubicBezTo>
                  <a:pt x="47" y="20"/>
                  <a:pt x="42" y="16"/>
                  <a:pt x="36" y="14"/>
                </a:cubicBezTo>
                <a:cubicBezTo>
                  <a:pt x="36" y="18"/>
                  <a:pt x="36" y="18"/>
                  <a:pt x="36" y="18"/>
                </a:cubicBezTo>
                <a:cubicBezTo>
                  <a:pt x="36" y="20"/>
                  <a:pt x="35" y="21"/>
                  <a:pt x="34" y="21"/>
                </a:cubicBezTo>
                <a:cubicBezTo>
                  <a:pt x="29" y="21"/>
                  <a:pt x="29" y="21"/>
                  <a:pt x="29" y="21"/>
                </a:cubicBezTo>
                <a:cubicBezTo>
                  <a:pt x="27" y="21"/>
                  <a:pt x="26" y="20"/>
                  <a:pt x="26" y="18"/>
                </a:cubicBezTo>
                <a:cubicBezTo>
                  <a:pt x="26" y="14"/>
                  <a:pt x="26" y="14"/>
                  <a:pt x="26" y="14"/>
                </a:cubicBezTo>
                <a:cubicBezTo>
                  <a:pt x="20" y="16"/>
                  <a:pt x="16" y="20"/>
                  <a:pt x="14" y="26"/>
                </a:cubicBezTo>
                <a:cubicBezTo>
                  <a:pt x="18" y="26"/>
                  <a:pt x="18" y="26"/>
                  <a:pt x="18" y="26"/>
                </a:cubicBezTo>
                <a:cubicBezTo>
                  <a:pt x="20" y="26"/>
                  <a:pt x="21" y="27"/>
                  <a:pt x="21" y="29"/>
                </a:cubicBezTo>
                <a:cubicBezTo>
                  <a:pt x="21" y="34"/>
                  <a:pt x="21" y="34"/>
                  <a:pt x="21" y="34"/>
                </a:cubicBezTo>
                <a:cubicBezTo>
                  <a:pt x="21" y="35"/>
                  <a:pt x="20" y="36"/>
                  <a:pt x="18" y="36"/>
                </a:cubicBezTo>
                <a:cubicBezTo>
                  <a:pt x="14" y="36"/>
                  <a:pt x="14" y="36"/>
                  <a:pt x="14" y="36"/>
                </a:cubicBezTo>
                <a:cubicBezTo>
                  <a:pt x="16" y="42"/>
                  <a:pt x="20" y="47"/>
                  <a:pt x="26" y="49"/>
                </a:cubicBezTo>
                <a:cubicBezTo>
                  <a:pt x="26" y="44"/>
                  <a:pt x="26" y="44"/>
                  <a:pt x="26" y="44"/>
                </a:cubicBezTo>
                <a:cubicBezTo>
                  <a:pt x="26" y="43"/>
                  <a:pt x="27" y="42"/>
                  <a:pt x="29" y="42"/>
                </a:cubicBezTo>
                <a:cubicBezTo>
                  <a:pt x="34" y="42"/>
                  <a:pt x="34" y="42"/>
                  <a:pt x="34" y="42"/>
                </a:cubicBezTo>
                <a:cubicBezTo>
                  <a:pt x="35" y="42"/>
                  <a:pt x="36" y="43"/>
                  <a:pt x="36" y="44"/>
                </a:cubicBezTo>
                <a:cubicBezTo>
                  <a:pt x="36" y="49"/>
                  <a:pt x="36" y="49"/>
                  <a:pt x="36" y="49"/>
                </a:cubicBezTo>
                <a:cubicBezTo>
                  <a:pt x="42" y="47"/>
                  <a:pt x="47" y="42"/>
                  <a:pt x="49" y="36"/>
                </a:cubicBezTo>
                <a:lnTo>
                  <a:pt x="44" y="36"/>
                </a:lnTo>
                <a:close/>
              </a:path>
            </a:pathLst>
          </a:custGeom>
          <a:solidFill>
            <a:schemeClr val="accent1"/>
          </a:solidFill>
          <a:ln w="9525">
            <a:noFill/>
            <a:round/>
            <a:headEnd/>
            <a:tailEnd/>
          </a:ln>
        </p:spPr>
        <p:txBody>
          <a:bodyPr vert="horz" wrap="square" lIns="121920" tIns="60960" rIns="121920" bIns="60960" numCol="1" anchor="t" anchorCtr="0" compatLnSpc="1">
            <a:prstTxWarp prst="textNoShape">
              <a:avLst/>
            </a:prstTxWarp>
          </a:bodyPr>
          <a:lstStyle/>
          <a:p>
            <a:endParaRPr lang="en-US" sz="2400">
              <a:cs typeface="+mn-ea"/>
              <a:sym typeface="+mn-lt"/>
            </a:endParaRPr>
          </a:p>
        </p:txBody>
      </p:sp>
      <p:grpSp>
        <p:nvGrpSpPr>
          <p:cNvPr id="23" name="Group 453">
            <a:extLst>
              <a:ext uri="{FF2B5EF4-FFF2-40B4-BE49-F238E27FC236}">
                <a16:creationId xmlns:a16="http://schemas.microsoft.com/office/drawing/2014/main" id="{EA188CF4-D514-41D5-B05D-A93A14EF9CA6}"/>
              </a:ext>
            </a:extLst>
          </p:cNvPr>
          <p:cNvGrpSpPr>
            <a:grpSpLocks noChangeAspect="1"/>
          </p:cNvGrpSpPr>
          <p:nvPr/>
        </p:nvGrpSpPr>
        <p:grpSpPr bwMode="auto">
          <a:xfrm>
            <a:off x="7739895" y="2067913"/>
            <a:ext cx="482714" cy="539765"/>
            <a:chOff x="1954" y="2361"/>
            <a:chExt cx="1836" cy="2053"/>
          </a:xfrm>
          <a:solidFill>
            <a:schemeClr val="accent3"/>
          </a:solidFill>
        </p:grpSpPr>
        <p:sp>
          <p:nvSpPr>
            <p:cNvPr id="24" name="Freeform 455">
              <a:extLst>
                <a:ext uri="{FF2B5EF4-FFF2-40B4-BE49-F238E27FC236}">
                  <a16:creationId xmlns:a16="http://schemas.microsoft.com/office/drawing/2014/main" id="{46D8A36E-B054-4719-AB3D-1A5F73D658BB}"/>
                </a:ext>
              </a:extLst>
            </p:cNvPr>
            <p:cNvSpPr>
              <a:spLocks/>
            </p:cNvSpPr>
            <p:nvPr/>
          </p:nvSpPr>
          <p:spPr bwMode="auto">
            <a:xfrm>
              <a:off x="1954" y="2361"/>
              <a:ext cx="1610" cy="2042"/>
            </a:xfrm>
            <a:custGeom>
              <a:avLst/>
              <a:gdLst>
                <a:gd name="T0" fmla="*/ 2854 w 3221"/>
                <a:gd name="T1" fmla="*/ 0 h 4086"/>
                <a:gd name="T2" fmla="*/ 2951 w 3221"/>
                <a:gd name="T3" fmla="*/ 13 h 4086"/>
                <a:gd name="T4" fmla="*/ 3038 w 3221"/>
                <a:gd name="T5" fmla="*/ 50 h 4086"/>
                <a:gd name="T6" fmla="*/ 3113 w 3221"/>
                <a:gd name="T7" fmla="*/ 108 h 4086"/>
                <a:gd name="T8" fmla="*/ 3171 w 3221"/>
                <a:gd name="T9" fmla="*/ 181 h 4086"/>
                <a:gd name="T10" fmla="*/ 3208 w 3221"/>
                <a:gd name="T11" fmla="*/ 270 h 4086"/>
                <a:gd name="T12" fmla="*/ 3221 w 3221"/>
                <a:gd name="T13" fmla="*/ 367 h 4086"/>
                <a:gd name="T14" fmla="*/ 3154 w 3221"/>
                <a:gd name="T15" fmla="*/ 2095 h 4086"/>
                <a:gd name="T16" fmla="*/ 3017 w 3221"/>
                <a:gd name="T17" fmla="*/ 2063 h 4086"/>
                <a:gd name="T18" fmla="*/ 2946 w 3221"/>
                <a:gd name="T19" fmla="*/ 367 h 4086"/>
                <a:gd name="T20" fmla="*/ 2933 w 3221"/>
                <a:gd name="T21" fmla="*/ 321 h 4086"/>
                <a:gd name="T22" fmla="*/ 2900 w 3221"/>
                <a:gd name="T23" fmla="*/ 287 h 4086"/>
                <a:gd name="T24" fmla="*/ 2854 w 3221"/>
                <a:gd name="T25" fmla="*/ 275 h 4086"/>
                <a:gd name="T26" fmla="*/ 855 w 3221"/>
                <a:gd name="T27" fmla="*/ 279 h 4086"/>
                <a:gd name="T28" fmla="*/ 814 w 3221"/>
                <a:gd name="T29" fmla="*/ 302 h 4086"/>
                <a:gd name="T30" fmla="*/ 790 w 3221"/>
                <a:gd name="T31" fmla="*/ 342 h 4086"/>
                <a:gd name="T32" fmla="*/ 787 w 3221"/>
                <a:gd name="T33" fmla="*/ 512 h 4086"/>
                <a:gd name="T34" fmla="*/ 2391 w 3221"/>
                <a:gd name="T35" fmla="*/ 516 h 4086"/>
                <a:gd name="T36" fmla="*/ 2484 w 3221"/>
                <a:gd name="T37" fmla="*/ 541 h 4086"/>
                <a:gd name="T38" fmla="*/ 2565 w 3221"/>
                <a:gd name="T39" fmla="*/ 589 h 4086"/>
                <a:gd name="T40" fmla="*/ 2632 w 3221"/>
                <a:gd name="T41" fmla="*/ 655 h 4086"/>
                <a:gd name="T42" fmla="*/ 2680 w 3221"/>
                <a:gd name="T43" fmla="*/ 736 h 4086"/>
                <a:gd name="T44" fmla="*/ 2705 w 3221"/>
                <a:gd name="T45" fmla="*/ 830 h 4086"/>
                <a:gd name="T46" fmla="*/ 2709 w 3221"/>
                <a:gd name="T47" fmla="*/ 2051 h 4086"/>
                <a:gd name="T48" fmla="*/ 2523 w 3221"/>
                <a:gd name="T49" fmla="*/ 2080 h 4086"/>
                <a:gd name="T50" fmla="*/ 2434 w 3221"/>
                <a:gd name="T51" fmla="*/ 879 h 4086"/>
                <a:gd name="T52" fmla="*/ 2420 w 3221"/>
                <a:gd name="T53" fmla="*/ 833 h 4086"/>
                <a:gd name="T54" fmla="*/ 2388 w 3221"/>
                <a:gd name="T55" fmla="*/ 800 h 4086"/>
                <a:gd name="T56" fmla="*/ 2342 w 3221"/>
                <a:gd name="T57" fmla="*/ 788 h 4086"/>
                <a:gd name="T58" fmla="*/ 342 w 3221"/>
                <a:gd name="T59" fmla="*/ 790 h 4086"/>
                <a:gd name="T60" fmla="*/ 302 w 3221"/>
                <a:gd name="T61" fmla="*/ 814 h 4086"/>
                <a:gd name="T62" fmla="*/ 278 w 3221"/>
                <a:gd name="T63" fmla="*/ 855 h 4086"/>
                <a:gd name="T64" fmla="*/ 275 w 3221"/>
                <a:gd name="T65" fmla="*/ 3718 h 4086"/>
                <a:gd name="T66" fmla="*/ 287 w 3221"/>
                <a:gd name="T67" fmla="*/ 3765 h 4086"/>
                <a:gd name="T68" fmla="*/ 321 w 3221"/>
                <a:gd name="T69" fmla="*/ 3798 h 4086"/>
                <a:gd name="T70" fmla="*/ 367 w 3221"/>
                <a:gd name="T71" fmla="*/ 3810 h 4086"/>
                <a:gd name="T72" fmla="*/ 1792 w 3221"/>
                <a:gd name="T73" fmla="*/ 3885 h 4086"/>
                <a:gd name="T74" fmla="*/ 1893 w 3221"/>
                <a:gd name="T75" fmla="*/ 4022 h 4086"/>
                <a:gd name="T76" fmla="*/ 367 w 3221"/>
                <a:gd name="T77" fmla="*/ 4086 h 4086"/>
                <a:gd name="T78" fmla="*/ 270 w 3221"/>
                <a:gd name="T79" fmla="*/ 4072 h 4086"/>
                <a:gd name="T80" fmla="*/ 182 w 3221"/>
                <a:gd name="T81" fmla="*/ 4035 h 4086"/>
                <a:gd name="T82" fmla="*/ 107 w 3221"/>
                <a:gd name="T83" fmla="*/ 3977 h 4086"/>
                <a:gd name="T84" fmla="*/ 50 w 3221"/>
                <a:gd name="T85" fmla="*/ 3904 h 4086"/>
                <a:gd name="T86" fmla="*/ 12 w 3221"/>
                <a:gd name="T87" fmla="*/ 3815 h 4086"/>
                <a:gd name="T88" fmla="*/ 0 w 3221"/>
                <a:gd name="T89" fmla="*/ 3718 h 4086"/>
                <a:gd name="T90" fmla="*/ 2 w 3221"/>
                <a:gd name="T91" fmla="*/ 830 h 4086"/>
                <a:gd name="T92" fmla="*/ 29 w 3221"/>
                <a:gd name="T93" fmla="*/ 736 h 4086"/>
                <a:gd name="T94" fmla="*/ 76 w 3221"/>
                <a:gd name="T95" fmla="*/ 655 h 4086"/>
                <a:gd name="T96" fmla="*/ 142 w 3221"/>
                <a:gd name="T97" fmla="*/ 589 h 4086"/>
                <a:gd name="T98" fmla="*/ 225 w 3221"/>
                <a:gd name="T99" fmla="*/ 541 h 4086"/>
                <a:gd name="T100" fmla="*/ 317 w 3221"/>
                <a:gd name="T101" fmla="*/ 516 h 4086"/>
                <a:gd name="T102" fmla="*/ 512 w 3221"/>
                <a:gd name="T103" fmla="*/ 512 h 4086"/>
                <a:gd name="T104" fmla="*/ 516 w 3221"/>
                <a:gd name="T105" fmla="*/ 317 h 4086"/>
                <a:gd name="T106" fmla="*/ 541 w 3221"/>
                <a:gd name="T107" fmla="*/ 224 h 4086"/>
                <a:gd name="T108" fmla="*/ 588 w 3221"/>
                <a:gd name="T109" fmla="*/ 143 h 4086"/>
                <a:gd name="T110" fmla="*/ 656 w 3221"/>
                <a:gd name="T111" fmla="*/ 76 h 4086"/>
                <a:gd name="T112" fmla="*/ 737 w 3221"/>
                <a:gd name="T113" fmla="*/ 29 h 4086"/>
                <a:gd name="T114" fmla="*/ 829 w 3221"/>
                <a:gd name="T115" fmla="*/ 3 h 40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21" h="4086">
                  <a:moveTo>
                    <a:pt x="879" y="0"/>
                  </a:moveTo>
                  <a:lnTo>
                    <a:pt x="2854" y="0"/>
                  </a:lnTo>
                  <a:lnTo>
                    <a:pt x="2903" y="3"/>
                  </a:lnTo>
                  <a:lnTo>
                    <a:pt x="2951" y="13"/>
                  </a:lnTo>
                  <a:lnTo>
                    <a:pt x="2996" y="29"/>
                  </a:lnTo>
                  <a:lnTo>
                    <a:pt x="3038" y="50"/>
                  </a:lnTo>
                  <a:lnTo>
                    <a:pt x="3078" y="76"/>
                  </a:lnTo>
                  <a:lnTo>
                    <a:pt x="3113" y="108"/>
                  </a:lnTo>
                  <a:lnTo>
                    <a:pt x="3145" y="143"/>
                  </a:lnTo>
                  <a:lnTo>
                    <a:pt x="3171" y="181"/>
                  </a:lnTo>
                  <a:lnTo>
                    <a:pt x="3192" y="224"/>
                  </a:lnTo>
                  <a:lnTo>
                    <a:pt x="3208" y="270"/>
                  </a:lnTo>
                  <a:lnTo>
                    <a:pt x="3218" y="317"/>
                  </a:lnTo>
                  <a:lnTo>
                    <a:pt x="3221" y="367"/>
                  </a:lnTo>
                  <a:lnTo>
                    <a:pt x="3221" y="2118"/>
                  </a:lnTo>
                  <a:lnTo>
                    <a:pt x="3154" y="2095"/>
                  </a:lnTo>
                  <a:lnTo>
                    <a:pt x="3086" y="2077"/>
                  </a:lnTo>
                  <a:lnTo>
                    <a:pt x="3017" y="2063"/>
                  </a:lnTo>
                  <a:lnTo>
                    <a:pt x="2946" y="2053"/>
                  </a:lnTo>
                  <a:lnTo>
                    <a:pt x="2946" y="367"/>
                  </a:lnTo>
                  <a:lnTo>
                    <a:pt x="2942" y="342"/>
                  </a:lnTo>
                  <a:lnTo>
                    <a:pt x="2933" y="321"/>
                  </a:lnTo>
                  <a:lnTo>
                    <a:pt x="2918" y="302"/>
                  </a:lnTo>
                  <a:lnTo>
                    <a:pt x="2900" y="287"/>
                  </a:lnTo>
                  <a:lnTo>
                    <a:pt x="2879" y="279"/>
                  </a:lnTo>
                  <a:lnTo>
                    <a:pt x="2854" y="275"/>
                  </a:lnTo>
                  <a:lnTo>
                    <a:pt x="879" y="275"/>
                  </a:lnTo>
                  <a:lnTo>
                    <a:pt x="855" y="279"/>
                  </a:lnTo>
                  <a:lnTo>
                    <a:pt x="833" y="287"/>
                  </a:lnTo>
                  <a:lnTo>
                    <a:pt x="814" y="302"/>
                  </a:lnTo>
                  <a:lnTo>
                    <a:pt x="799" y="321"/>
                  </a:lnTo>
                  <a:lnTo>
                    <a:pt x="790" y="342"/>
                  </a:lnTo>
                  <a:lnTo>
                    <a:pt x="787" y="367"/>
                  </a:lnTo>
                  <a:lnTo>
                    <a:pt x="787" y="512"/>
                  </a:lnTo>
                  <a:lnTo>
                    <a:pt x="2342" y="512"/>
                  </a:lnTo>
                  <a:lnTo>
                    <a:pt x="2391" y="516"/>
                  </a:lnTo>
                  <a:lnTo>
                    <a:pt x="2439" y="526"/>
                  </a:lnTo>
                  <a:lnTo>
                    <a:pt x="2484" y="541"/>
                  </a:lnTo>
                  <a:lnTo>
                    <a:pt x="2526" y="563"/>
                  </a:lnTo>
                  <a:lnTo>
                    <a:pt x="2565" y="589"/>
                  </a:lnTo>
                  <a:lnTo>
                    <a:pt x="2601" y="620"/>
                  </a:lnTo>
                  <a:lnTo>
                    <a:pt x="2632" y="655"/>
                  </a:lnTo>
                  <a:lnTo>
                    <a:pt x="2659" y="694"/>
                  </a:lnTo>
                  <a:lnTo>
                    <a:pt x="2680" y="736"/>
                  </a:lnTo>
                  <a:lnTo>
                    <a:pt x="2695" y="781"/>
                  </a:lnTo>
                  <a:lnTo>
                    <a:pt x="2705" y="830"/>
                  </a:lnTo>
                  <a:lnTo>
                    <a:pt x="2709" y="879"/>
                  </a:lnTo>
                  <a:lnTo>
                    <a:pt x="2709" y="2051"/>
                  </a:lnTo>
                  <a:lnTo>
                    <a:pt x="2614" y="2062"/>
                  </a:lnTo>
                  <a:lnTo>
                    <a:pt x="2523" y="2080"/>
                  </a:lnTo>
                  <a:lnTo>
                    <a:pt x="2434" y="2107"/>
                  </a:lnTo>
                  <a:lnTo>
                    <a:pt x="2434" y="879"/>
                  </a:lnTo>
                  <a:lnTo>
                    <a:pt x="2430" y="855"/>
                  </a:lnTo>
                  <a:lnTo>
                    <a:pt x="2420" y="833"/>
                  </a:lnTo>
                  <a:lnTo>
                    <a:pt x="2406" y="814"/>
                  </a:lnTo>
                  <a:lnTo>
                    <a:pt x="2388" y="800"/>
                  </a:lnTo>
                  <a:lnTo>
                    <a:pt x="2365" y="790"/>
                  </a:lnTo>
                  <a:lnTo>
                    <a:pt x="2342" y="788"/>
                  </a:lnTo>
                  <a:lnTo>
                    <a:pt x="367" y="788"/>
                  </a:lnTo>
                  <a:lnTo>
                    <a:pt x="342" y="790"/>
                  </a:lnTo>
                  <a:lnTo>
                    <a:pt x="321" y="800"/>
                  </a:lnTo>
                  <a:lnTo>
                    <a:pt x="302" y="814"/>
                  </a:lnTo>
                  <a:lnTo>
                    <a:pt x="287" y="833"/>
                  </a:lnTo>
                  <a:lnTo>
                    <a:pt x="278" y="855"/>
                  </a:lnTo>
                  <a:lnTo>
                    <a:pt x="275" y="879"/>
                  </a:lnTo>
                  <a:lnTo>
                    <a:pt x="275" y="3718"/>
                  </a:lnTo>
                  <a:lnTo>
                    <a:pt x="278" y="3743"/>
                  </a:lnTo>
                  <a:lnTo>
                    <a:pt x="287" y="3765"/>
                  </a:lnTo>
                  <a:lnTo>
                    <a:pt x="302" y="3784"/>
                  </a:lnTo>
                  <a:lnTo>
                    <a:pt x="321" y="3798"/>
                  </a:lnTo>
                  <a:lnTo>
                    <a:pt x="342" y="3808"/>
                  </a:lnTo>
                  <a:lnTo>
                    <a:pt x="367" y="3810"/>
                  </a:lnTo>
                  <a:lnTo>
                    <a:pt x="1750" y="3810"/>
                  </a:lnTo>
                  <a:lnTo>
                    <a:pt x="1792" y="3885"/>
                  </a:lnTo>
                  <a:lnTo>
                    <a:pt x="1841" y="3955"/>
                  </a:lnTo>
                  <a:lnTo>
                    <a:pt x="1893" y="4022"/>
                  </a:lnTo>
                  <a:lnTo>
                    <a:pt x="1951" y="4086"/>
                  </a:lnTo>
                  <a:lnTo>
                    <a:pt x="367" y="4086"/>
                  </a:lnTo>
                  <a:lnTo>
                    <a:pt x="317" y="4082"/>
                  </a:lnTo>
                  <a:lnTo>
                    <a:pt x="270" y="4072"/>
                  </a:lnTo>
                  <a:lnTo>
                    <a:pt x="225" y="4056"/>
                  </a:lnTo>
                  <a:lnTo>
                    <a:pt x="182" y="4035"/>
                  </a:lnTo>
                  <a:lnTo>
                    <a:pt x="142" y="4008"/>
                  </a:lnTo>
                  <a:lnTo>
                    <a:pt x="107" y="3977"/>
                  </a:lnTo>
                  <a:lnTo>
                    <a:pt x="76" y="3942"/>
                  </a:lnTo>
                  <a:lnTo>
                    <a:pt x="50" y="3904"/>
                  </a:lnTo>
                  <a:lnTo>
                    <a:pt x="29" y="3861"/>
                  </a:lnTo>
                  <a:lnTo>
                    <a:pt x="12" y="3815"/>
                  </a:lnTo>
                  <a:lnTo>
                    <a:pt x="2" y="3768"/>
                  </a:lnTo>
                  <a:lnTo>
                    <a:pt x="0" y="3718"/>
                  </a:lnTo>
                  <a:lnTo>
                    <a:pt x="0" y="879"/>
                  </a:lnTo>
                  <a:lnTo>
                    <a:pt x="2" y="830"/>
                  </a:lnTo>
                  <a:lnTo>
                    <a:pt x="12" y="781"/>
                  </a:lnTo>
                  <a:lnTo>
                    <a:pt x="29" y="736"/>
                  </a:lnTo>
                  <a:lnTo>
                    <a:pt x="50" y="694"/>
                  </a:lnTo>
                  <a:lnTo>
                    <a:pt x="76" y="655"/>
                  </a:lnTo>
                  <a:lnTo>
                    <a:pt x="107" y="620"/>
                  </a:lnTo>
                  <a:lnTo>
                    <a:pt x="142" y="589"/>
                  </a:lnTo>
                  <a:lnTo>
                    <a:pt x="182" y="563"/>
                  </a:lnTo>
                  <a:lnTo>
                    <a:pt x="225" y="541"/>
                  </a:lnTo>
                  <a:lnTo>
                    <a:pt x="270" y="526"/>
                  </a:lnTo>
                  <a:lnTo>
                    <a:pt x="317" y="516"/>
                  </a:lnTo>
                  <a:lnTo>
                    <a:pt x="367" y="512"/>
                  </a:lnTo>
                  <a:lnTo>
                    <a:pt x="512" y="512"/>
                  </a:lnTo>
                  <a:lnTo>
                    <a:pt x="512" y="367"/>
                  </a:lnTo>
                  <a:lnTo>
                    <a:pt x="516" y="317"/>
                  </a:lnTo>
                  <a:lnTo>
                    <a:pt x="526" y="270"/>
                  </a:lnTo>
                  <a:lnTo>
                    <a:pt x="541" y="224"/>
                  </a:lnTo>
                  <a:lnTo>
                    <a:pt x="562" y="181"/>
                  </a:lnTo>
                  <a:lnTo>
                    <a:pt x="588" y="143"/>
                  </a:lnTo>
                  <a:lnTo>
                    <a:pt x="619" y="108"/>
                  </a:lnTo>
                  <a:lnTo>
                    <a:pt x="656" y="76"/>
                  </a:lnTo>
                  <a:lnTo>
                    <a:pt x="694" y="50"/>
                  </a:lnTo>
                  <a:lnTo>
                    <a:pt x="737" y="29"/>
                  </a:lnTo>
                  <a:lnTo>
                    <a:pt x="782" y="13"/>
                  </a:lnTo>
                  <a:lnTo>
                    <a:pt x="829" y="3"/>
                  </a:lnTo>
                  <a:lnTo>
                    <a:pt x="87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5" name="Freeform 456">
              <a:extLst>
                <a:ext uri="{FF2B5EF4-FFF2-40B4-BE49-F238E27FC236}">
                  <a16:creationId xmlns:a16="http://schemas.microsoft.com/office/drawing/2014/main" id="{22B1DB55-3A01-41A7-9E94-7CDA4074F7E8}"/>
                </a:ext>
              </a:extLst>
            </p:cNvPr>
            <p:cNvSpPr>
              <a:spLocks/>
            </p:cNvSpPr>
            <p:nvPr/>
          </p:nvSpPr>
          <p:spPr bwMode="auto">
            <a:xfrm>
              <a:off x="2302" y="3015"/>
              <a:ext cx="536" cy="137"/>
            </a:xfrm>
            <a:custGeom>
              <a:avLst/>
              <a:gdLst>
                <a:gd name="T0" fmla="*/ 138 w 1070"/>
                <a:gd name="T1" fmla="*/ 0 h 276"/>
                <a:gd name="T2" fmla="*/ 931 w 1070"/>
                <a:gd name="T3" fmla="*/ 0 h 276"/>
                <a:gd name="T4" fmla="*/ 964 w 1070"/>
                <a:gd name="T5" fmla="*/ 4 h 276"/>
                <a:gd name="T6" fmla="*/ 993 w 1070"/>
                <a:gd name="T7" fmla="*/ 15 h 276"/>
                <a:gd name="T8" fmla="*/ 1018 w 1070"/>
                <a:gd name="T9" fmla="*/ 31 h 276"/>
                <a:gd name="T10" fmla="*/ 1039 w 1070"/>
                <a:gd name="T11" fmla="*/ 52 h 276"/>
                <a:gd name="T12" fmla="*/ 1055 w 1070"/>
                <a:gd name="T13" fmla="*/ 77 h 276"/>
                <a:gd name="T14" fmla="*/ 1066 w 1070"/>
                <a:gd name="T15" fmla="*/ 106 h 276"/>
                <a:gd name="T16" fmla="*/ 1070 w 1070"/>
                <a:gd name="T17" fmla="*/ 139 h 276"/>
                <a:gd name="T18" fmla="*/ 1066 w 1070"/>
                <a:gd name="T19" fmla="*/ 170 h 276"/>
                <a:gd name="T20" fmla="*/ 1055 w 1070"/>
                <a:gd name="T21" fmla="*/ 198 h 276"/>
                <a:gd name="T22" fmla="*/ 1039 w 1070"/>
                <a:gd name="T23" fmla="*/ 225 h 276"/>
                <a:gd name="T24" fmla="*/ 1018 w 1070"/>
                <a:gd name="T25" fmla="*/ 246 h 276"/>
                <a:gd name="T26" fmla="*/ 993 w 1070"/>
                <a:gd name="T27" fmla="*/ 262 h 276"/>
                <a:gd name="T28" fmla="*/ 964 w 1070"/>
                <a:gd name="T29" fmla="*/ 272 h 276"/>
                <a:gd name="T30" fmla="*/ 931 w 1070"/>
                <a:gd name="T31" fmla="*/ 276 h 276"/>
                <a:gd name="T32" fmla="*/ 138 w 1070"/>
                <a:gd name="T33" fmla="*/ 276 h 276"/>
                <a:gd name="T34" fmla="*/ 106 w 1070"/>
                <a:gd name="T35" fmla="*/ 272 h 276"/>
                <a:gd name="T36" fmla="*/ 77 w 1070"/>
                <a:gd name="T37" fmla="*/ 262 h 276"/>
                <a:gd name="T38" fmla="*/ 52 w 1070"/>
                <a:gd name="T39" fmla="*/ 246 h 276"/>
                <a:gd name="T40" fmla="*/ 31 w 1070"/>
                <a:gd name="T41" fmla="*/ 225 h 276"/>
                <a:gd name="T42" fmla="*/ 15 w 1070"/>
                <a:gd name="T43" fmla="*/ 198 h 276"/>
                <a:gd name="T44" fmla="*/ 4 w 1070"/>
                <a:gd name="T45" fmla="*/ 170 h 276"/>
                <a:gd name="T46" fmla="*/ 0 w 1070"/>
                <a:gd name="T47" fmla="*/ 139 h 276"/>
                <a:gd name="T48" fmla="*/ 4 w 1070"/>
                <a:gd name="T49" fmla="*/ 106 h 276"/>
                <a:gd name="T50" fmla="*/ 15 w 1070"/>
                <a:gd name="T51" fmla="*/ 77 h 276"/>
                <a:gd name="T52" fmla="*/ 31 w 1070"/>
                <a:gd name="T53" fmla="*/ 52 h 276"/>
                <a:gd name="T54" fmla="*/ 52 w 1070"/>
                <a:gd name="T55" fmla="*/ 31 h 276"/>
                <a:gd name="T56" fmla="*/ 77 w 1070"/>
                <a:gd name="T57" fmla="*/ 15 h 276"/>
                <a:gd name="T58" fmla="*/ 106 w 1070"/>
                <a:gd name="T59" fmla="*/ 4 h 276"/>
                <a:gd name="T60" fmla="*/ 138 w 1070"/>
                <a:gd name="T61" fmla="*/ 0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70" h="276">
                  <a:moveTo>
                    <a:pt x="138" y="0"/>
                  </a:moveTo>
                  <a:lnTo>
                    <a:pt x="931" y="0"/>
                  </a:lnTo>
                  <a:lnTo>
                    <a:pt x="964" y="4"/>
                  </a:lnTo>
                  <a:lnTo>
                    <a:pt x="993" y="15"/>
                  </a:lnTo>
                  <a:lnTo>
                    <a:pt x="1018" y="31"/>
                  </a:lnTo>
                  <a:lnTo>
                    <a:pt x="1039" y="52"/>
                  </a:lnTo>
                  <a:lnTo>
                    <a:pt x="1055" y="77"/>
                  </a:lnTo>
                  <a:lnTo>
                    <a:pt x="1066" y="106"/>
                  </a:lnTo>
                  <a:lnTo>
                    <a:pt x="1070" y="139"/>
                  </a:lnTo>
                  <a:lnTo>
                    <a:pt x="1066" y="170"/>
                  </a:lnTo>
                  <a:lnTo>
                    <a:pt x="1055" y="198"/>
                  </a:lnTo>
                  <a:lnTo>
                    <a:pt x="1039" y="225"/>
                  </a:lnTo>
                  <a:lnTo>
                    <a:pt x="1018" y="246"/>
                  </a:lnTo>
                  <a:lnTo>
                    <a:pt x="993" y="262"/>
                  </a:lnTo>
                  <a:lnTo>
                    <a:pt x="964" y="272"/>
                  </a:lnTo>
                  <a:lnTo>
                    <a:pt x="931" y="276"/>
                  </a:lnTo>
                  <a:lnTo>
                    <a:pt x="138" y="276"/>
                  </a:lnTo>
                  <a:lnTo>
                    <a:pt x="106" y="272"/>
                  </a:lnTo>
                  <a:lnTo>
                    <a:pt x="77" y="262"/>
                  </a:lnTo>
                  <a:lnTo>
                    <a:pt x="52" y="246"/>
                  </a:lnTo>
                  <a:lnTo>
                    <a:pt x="31" y="225"/>
                  </a:lnTo>
                  <a:lnTo>
                    <a:pt x="15" y="198"/>
                  </a:lnTo>
                  <a:lnTo>
                    <a:pt x="4" y="170"/>
                  </a:lnTo>
                  <a:lnTo>
                    <a:pt x="0" y="139"/>
                  </a:lnTo>
                  <a:lnTo>
                    <a:pt x="4" y="106"/>
                  </a:lnTo>
                  <a:lnTo>
                    <a:pt x="15" y="77"/>
                  </a:lnTo>
                  <a:lnTo>
                    <a:pt x="31" y="52"/>
                  </a:lnTo>
                  <a:lnTo>
                    <a:pt x="52" y="31"/>
                  </a:lnTo>
                  <a:lnTo>
                    <a:pt x="77" y="15"/>
                  </a:lnTo>
                  <a:lnTo>
                    <a:pt x="106" y="4"/>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6" name="Freeform 457">
              <a:extLst>
                <a:ext uri="{FF2B5EF4-FFF2-40B4-BE49-F238E27FC236}">
                  <a16:creationId xmlns:a16="http://schemas.microsoft.com/office/drawing/2014/main" id="{77F14562-ADFE-4A95-8594-5BF2C19E3BCC}"/>
                </a:ext>
              </a:extLst>
            </p:cNvPr>
            <p:cNvSpPr>
              <a:spLocks/>
            </p:cNvSpPr>
            <p:nvPr/>
          </p:nvSpPr>
          <p:spPr bwMode="auto">
            <a:xfrm>
              <a:off x="2302" y="3320"/>
              <a:ext cx="657" cy="138"/>
            </a:xfrm>
            <a:custGeom>
              <a:avLst/>
              <a:gdLst>
                <a:gd name="T0" fmla="*/ 138 w 1314"/>
                <a:gd name="T1" fmla="*/ 0 h 275"/>
                <a:gd name="T2" fmla="*/ 1176 w 1314"/>
                <a:gd name="T3" fmla="*/ 0 h 275"/>
                <a:gd name="T4" fmla="*/ 1207 w 1314"/>
                <a:gd name="T5" fmla="*/ 4 h 275"/>
                <a:gd name="T6" fmla="*/ 1237 w 1314"/>
                <a:gd name="T7" fmla="*/ 14 h 275"/>
                <a:gd name="T8" fmla="*/ 1262 w 1314"/>
                <a:gd name="T9" fmla="*/ 30 h 275"/>
                <a:gd name="T10" fmla="*/ 1284 w 1314"/>
                <a:gd name="T11" fmla="*/ 52 h 275"/>
                <a:gd name="T12" fmla="*/ 1300 w 1314"/>
                <a:gd name="T13" fmla="*/ 77 h 275"/>
                <a:gd name="T14" fmla="*/ 1310 w 1314"/>
                <a:gd name="T15" fmla="*/ 107 h 275"/>
                <a:gd name="T16" fmla="*/ 1314 w 1314"/>
                <a:gd name="T17" fmla="*/ 138 h 275"/>
                <a:gd name="T18" fmla="*/ 1310 w 1314"/>
                <a:gd name="T19" fmla="*/ 169 h 275"/>
                <a:gd name="T20" fmla="*/ 1300 w 1314"/>
                <a:gd name="T21" fmla="*/ 198 h 275"/>
                <a:gd name="T22" fmla="*/ 1284 w 1314"/>
                <a:gd name="T23" fmla="*/ 224 h 275"/>
                <a:gd name="T24" fmla="*/ 1262 w 1314"/>
                <a:gd name="T25" fmla="*/ 245 h 275"/>
                <a:gd name="T26" fmla="*/ 1237 w 1314"/>
                <a:gd name="T27" fmla="*/ 261 h 275"/>
                <a:gd name="T28" fmla="*/ 1207 w 1314"/>
                <a:gd name="T29" fmla="*/ 271 h 275"/>
                <a:gd name="T30" fmla="*/ 1176 w 1314"/>
                <a:gd name="T31" fmla="*/ 275 h 275"/>
                <a:gd name="T32" fmla="*/ 138 w 1314"/>
                <a:gd name="T33" fmla="*/ 275 h 275"/>
                <a:gd name="T34" fmla="*/ 106 w 1314"/>
                <a:gd name="T35" fmla="*/ 271 h 275"/>
                <a:gd name="T36" fmla="*/ 77 w 1314"/>
                <a:gd name="T37" fmla="*/ 261 h 275"/>
                <a:gd name="T38" fmla="*/ 52 w 1314"/>
                <a:gd name="T39" fmla="*/ 245 h 275"/>
                <a:gd name="T40" fmla="*/ 31 w 1314"/>
                <a:gd name="T41" fmla="*/ 224 h 275"/>
                <a:gd name="T42" fmla="*/ 15 w 1314"/>
                <a:gd name="T43" fmla="*/ 198 h 275"/>
                <a:gd name="T44" fmla="*/ 4 w 1314"/>
                <a:gd name="T45" fmla="*/ 169 h 275"/>
                <a:gd name="T46" fmla="*/ 0 w 1314"/>
                <a:gd name="T47" fmla="*/ 138 h 275"/>
                <a:gd name="T48" fmla="*/ 4 w 1314"/>
                <a:gd name="T49" fmla="*/ 107 h 275"/>
                <a:gd name="T50" fmla="*/ 15 w 1314"/>
                <a:gd name="T51" fmla="*/ 77 h 275"/>
                <a:gd name="T52" fmla="*/ 31 w 1314"/>
                <a:gd name="T53" fmla="*/ 52 h 275"/>
                <a:gd name="T54" fmla="*/ 52 w 1314"/>
                <a:gd name="T55" fmla="*/ 30 h 275"/>
                <a:gd name="T56" fmla="*/ 77 w 1314"/>
                <a:gd name="T57" fmla="*/ 14 h 275"/>
                <a:gd name="T58" fmla="*/ 106 w 1314"/>
                <a:gd name="T59" fmla="*/ 4 h 275"/>
                <a:gd name="T60" fmla="*/ 138 w 1314"/>
                <a:gd name="T61" fmla="*/ 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314" h="275">
                  <a:moveTo>
                    <a:pt x="138" y="0"/>
                  </a:moveTo>
                  <a:lnTo>
                    <a:pt x="1176" y="0"/>
                  </a:lnTo>
                  <a:lnTo>
                    <a:pt x="1207" y="4"/>
                  </a:lnTo>
                  <a:lnTo>
                    <a:pt x="1237" y="14"/>
                  </a:lnTo>
                  <a:lnTo>
                    <a:pt x="1262" y="30"/>
                  </a:lnTo>
                  <a:lnTo>
                    <a:pt x="1284" y="52"/>
                  </a:lnTo>
                  <a:lnTo>
                    <a:pt x="1300" y="77"/>
                  </a:lnTo>
                  <a:lnTo>
                    <a:pt x="1310" y="107"/>
                  </a:lnTo>
                  <a:lnTo>
                    <a:pt x="1314" y="138"/>
                  </a:lnTo>
                  <a:lnTo>
                    <a:pt x="1310" y="169"/>
                  </a:lnTo>
                  <a:lnTo>
                    <a:pt x="1300" y="198"/>
                  </a:lnTo>
                  <a:lnTo>
                    <a:pt x="1284" y="224"/>
                  </a:lnTo>
                  <a:lnTo>
                    <a:pt x="1262" y="245"/>
                  </a:lnTo>
                  <a:lnTo>
                    <a:pt x="1237" y="261"/>
                  </a:lnTo>
                  <a:lnTo>
                    <a:pt x="1207" y="271"/>
                  </a:lnTo>
                  <a:lnTo>
                    <a:pt x="1176" y="275"/>
                  </a:lnTo>
                  <a:lnTo>
                    <a:pt x="138" y="275"/>
                  </a:lnTo>
                  <a:lnTo>
                    <a:pt x="106" y="271"/>
                  </a:lnTo>
                  <a:lnTo>
                    <a:pt x="77" y="261"/>
                  </a:lnTo>
                  <a:lnTo>
                    <a:pt x="52" y="245"/>
                  </a:lnTo>
                  <a:lnTo>
                    <a:pt x="31" y="224"/>
                  </a:lnTo>
                  <a:lnTo>
                    <a:pt x="15" y="198"/>
                  </a:lnTo>
                  <a:lnTo>
                    <a:pt x="4" y="169"/>
                  </a:lnTo>
                  <a:lnTo>
                    <a:pt x="0" y="138"/>
                  </a:lnTo>
                  <a:lnTo>
                    <a:pt x="4" y="107"/>
                  </a:lnTo>
                  <a:lnTo>
                    <a:pt x="15" y="77"/>
                  </a:lnTo>
                  <a:lnTo>
                    <a:pt x="31" y="52"/>
                  </a:lnTo>
                  <a:lnTo>
                    <a:pt x="52" y="30"/>
                  </a:lnTo>
                  <a:lnTo>
                    <a:pt x="77" y="14"/>
                  </a:lnTo>
                  <a:lnTo>
                    <a:pt x="106" y="4"/>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7" name="Freeform 458">
              <a:extLst>
                <a:ext uri="{FF2B5EF4-FFF2-40B4-BE49-F238E27FC236}">
                  <a16:creationId xmlns:a16="http://schemas.microsoft.com/office/drawing/2014/main" id="{11B39191-922A-417E-AF74-2AE7B21DB6A3}"/>
                </a:ext>
              </a:extLst>
            </p:cNvPr>
            <p:cNvSpPr>
              <a:spLocks/>
            </p:cNvSpPr>
            <p:nvPr/>
          </p:nvSpPr>
          <p:spPr bwMode="auto">
            <a:xfrm>
              <a:off x="2302" y="3625"/>
              <a:ext cx="577" cy="138"/>
            </a:xfrm>
            <a:custGeom>
              <a:avLst/>
              <a:gdLst>
                <a:gd name="T0" fmla="*/ 138 w 1152"/>
                <a:gd name="T1" fmla="*/ 0 h 274"/>
                <a:gd name="T2" fmla="*/ 1152 w 1152"/>
                <a:gd name="T3" fmla="*/ 0 h 274"/>
                <a:gd name="T4" fmla="*/ 1108 w 1152"/>
                <a:gd name="T5" fmla="*/ 63 h 274"/>
                <a:gd name="T6" fmla="*/ 1066 w 1152"/>
                <a:gd name="T7" fmla="*/ 131 h 274"/>
                <a:gd name="T8" fmla="*/ 1030 w 1152"/>
                <a:gd name="T9" fmla="*/ 201 h 274"/>
                <a:gd name="T10" fmla="*/ 998 w 1152"/>
                <a:gd name="T11" fmla="*/ 274 h 274"/>
                <a:gd name="T12" fmla="*/ 138 w 1152"/>
                <a:gd name="T13" fmla="*/ 274 h 274"/>
                <a:gd name="T14" fmla="*/ 106 w 1152"/>
                <a:gd name="T15" fmla="*/ 270 h 274"/>
                <a:gd name="T16" fmla="*/ 77 w 1152"/>
                <a:gd name="T17" fmla="*/ 261 h 274"/>
                <a:gd name="T18" fmla="*/ 52 w 1152"/>
                <a:gd name="T19" fmla="*/ 244 h 274"/>
                <a:gd name="T20" fmla="*/ 31 w 1152"/>
                <a:gd name="T21" fmla="*/ 223 h 274"/>
                <a:gd name="T22" fmla="*/ 15 w 1152"/>
                <a:gd name="T23" fmla="*/ 197 h 274"/>
                <a:gd name="T24" fmla="*/ 4 w 1152"/>
                <a:gd name="T25" fmla="*/ 168 h 274"/>
                <a:gd name="T26" fmla="*/ 0 w 1152"/>
                <a:gd name="T27" fmla="*/ 137 h 274"/>
                <a:gd name="T28" fmla="*/ 4 w 1152"/>
                <a:gd name="T29" fmla="*/ 105 h 274"/>
                <a:gd name="T30" fmla="*/ 15 w 1152"/>
                <a:gd name="T31" fmla="*/ 76 h 274"/>
                <a:gd name="T32" fmla="*/ 31 w 1152"/>
                <a:gd name="T33" fmla="*/ 51 h 274"/>
                <a:gd name="T34" fmla="*/ 52 w 1152"/>
                <a:gd name="T35" fmla="*/ 30 h 274"/>
                <a:gd name="T36" fmla="*/ 77 w 1152"/>
                <a:gd name="T37" fmla="*/ 13 h 274"/>
                <a:gd name="T38" fmla="*/ 106 w 1152"/>
                <a:gd name="T39" fmla="*/ 2 h 274"/>
                <a:gd name="T40" fmla="*/ 138 w 1152"/>
                <a:gd name="T4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52" h="274">
                  <a:moveTo>
                    <a:pt x="138" y="0"/>
                  </a:moveTo>
                  <a:lnTo>
                    <a:pt x="1152" y="0"/>
                  </a:lnTo>
                  <a:lnTo>
                    <a:pt x="1108" y="63"/>
                  </a:lnTo>
                  <a:lnTo>
                    <a:pt x="1066" y="131"/>
                  </a:lnTo>
                  <a:lnTo>
                    <a:pt x="1030" y="201"/>
                  </a:lnTo>
                  <a:lnTo>
                    <a:pt x="998" y="274"/>
                  </a:lnTo>
                  <a:lnTo>
                    <a:pt x="138" y="274"/>
                  </a:lnTo>
                  <a:lnTo>
                    <a:pt x="106" y="270"/>
                  </a:lnTo>
                  <a:lnTo>
                    <a:pt x="77" y="261"/>
                  </a:lnTo>
                  <a:lnTo>
                    <a:pt x="52" y="244"/>
                  </a:lnTo>
                  <a:lnTo>
                    <a:pt x="31" y="223"/>
                  </a:lnTo>
                  <a:lnTo>
                    <a:pt x="15" y="197"/>
                  </a:lnTo>
                  <a:lnTo>
                    <a:pt x="4" y="168"/>
                  </a:lnTo>
                  <a:lnTo>
                    <a:pt x="0" y="137"/>
                  </a:lnTo>
                  <a:lnTo>
                    <a:pt x="4" y="105"/>
                  </a:lnTo>
                  <a:lnTo>
                    <a:pt x="15" y="76"/>
                  </a:lnTo>
                  <a:lnTo>
                    <a:pt x="31" y="51"/>
                  </a:lnTo>
                  <a:lnTo>
                    <a:pt x="52" y="30"/>
                  </a:lnTo>
                  <a:lnTo>
                    <a:pt x="77" y="13"/>
                  </a:lnTo>
                  <a:lnTo>
                    <a:pt x="106" y="2"/>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8" name="Freeform 459">
              <a:extLst>
                <a:ext uri="{FF2B5EF4-FFF2-40B4-BE49-F238E27FC236}">
                  <a16:creationId xmlns:a16="http://schemas.microsoft.com/office/drawing/2014/main" id="{40CE5792-9800-477A-A89A-82C642100D17}"/>
                </a:ext>
              </a:extLst>
            </p:cNvPr>
            <p:cNvSpPr>
              <a:spLocks/>
            </p:cNvSpPr>
            <p:nvPr/>
          </p:nvSpPr>
          <p:spPr bwMode="auto">
            <a:xfrm>
              <a:off x="2302" y="3930"/>
              <a:ext cx="463" cy="138"/>
            </a:xfrm>
            <a:custGeom>
              <a:avLst/>
              <a:gdLst>
                <a:gd name="T0" fmla="*/ 138 w 925"/>
                <a:gd name="T1" fmla="*/ 0 h 274"/>
                <a:gd name="T2" fmla="*/ 918 w 925"/>
                <a:gd name="T3" fmla="*/ 0 h 274"/>
                <a:gd name="T4" fmla="*/ 914 w 925"/>
                <a:gd name="T5" fmla="*/ 54 h 274"/>
                <a:gd name="T6" fmla="*/ 911 w 925"/>
                <a:gd name="T7" fmla="*/ 107 h 274"/>
                <a:gd name="T8" fmla="*/ 915 w 925"/>
                <a:gd name="T9" fmla="*/ 192 h 274"/>
                <a:gd name="T10" fmla="*/ 925 w 925"/>
                <a:gd name="T11" fmla="*/ 274 h 274"/>
                <a:gd name="T12" fmla="*/ 138 w 925"/>
                <a:gd name="T13" fmla="*/ 274 h 274"/>
                <a:gd name="T14" fmla="*/ 106 w 925"/>
                <a:gd name="T15" fmla="*/ 271 h 274"/>
                <a:gd name="T16" fmla="*/ 77 w 925"/>
                <a:gd name="T17" fmla="*/ 261 h 274"/>
                <a:gd name="T18" fmla="*/ 52 w 925"/>
                <a:gd name="T19" fmla="*/ 244 h 274"/>
                <a:gd name="T20" fmla="*/ 31 w 925"/>
                <a:gd name="T21" fmla="*/ 223 h 274"/>
                <a:gd name="T22" fmla="*/ 15 w 925"/>
                <a:gd name="T23" fmla="*/ 197 h 274"/>
                <a:gd name="T24" fmla="*/ 4 w 925"/>
                <a:gd name="T25" fmla="*/ 168 h 274"/>
                <a:gd name="T26" fmla="*/ 0 w 925"/>
                <a:gd name="T27" fmla="*/ 137 h 274"/>
                <a:gd name="T28" fmla="*/ 4 w 925"/>
                <a:gd name="T29" fmla="*/ 105 h 274"/>
                <a:gd name="T30" fmla="*/ 15 w 925"/>
                <a:gd name="T31" fmla="*/ 76 h 274"/>
                <a:gd name="T32" fmla="*/ 31 w 925"/>
                <a:gd name="T33" fmla="*/ 51 h 274"/>
                <a:gd name="T34" fmla="*/ 52 w 925"/>
                <a:gd name="T35" fmla="*/ 30 h 274"/>
                <a:gd name="T36" fmla="*/ 77 w 925"/>
                <a:gd name="T37" fmla="*/ 14 h 274"/>
                <a:gd name="T38" fmla="*/ 106 w 925"/>
                <a:gd name="T39" fmla="*/ 2 h 274"/>
                <a:gd name="T40" fmla="*/ 138 w 925"/>
                <a:gd name="T41" fmla="*/ 0 h 2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25" h="274">
                  <a:moveTo>
                    <a:pt x="138" y="0"/>
                  </a:moveTo>
                  <a:lnTo>
                    <a:pt x="918" y="0"/>
                  </a:lnTo>
                  <a:lnTo>
                    <a:pt x="914" y="54"/>
                  </a:lnTo>
                  <a:lnTo>
                    <a:pt x="911" y="107"/>
                  </a:lnTo>
                  <a:lnTo>
                    <a:pt x="915" y="192"/>
                  </a:lnTo>
                  <a:lnTo>
                    <a:pt x="925" y="274"/>
                  </a:lnTo>
                  <a:lnTo>
                    <a:pt x="138" y="274"/>
                  </a:lnTo>
                  <a:lnTo>
                    <a:pt x="106" y="271"/>
                  </a:lnTo>
                  <a:lnTo>
                    <a:pt x="77" y="261"/>
                  </a:lnTo>
                  <a:lnTo>
                    <a:pt x="52" y="244"/>
                  </a:lnTo>
                  <a:lnTo>
                    <a:pt x="31" y="223"/>
                  </a:lnTo>
                  <a:lnTo>
                    <a:pt x="15" y="197"/>
                  </a:lnTo>
                  <a:lnTo>
                    <a:pt x="4" y="168"/>
                  </a:lnTo>
                  <a:lnTo>
                    <a:pt x="0" y="137"/>
                  </a:lnTo>
                  <a:lnTo>
                    <a:pt x="4" y="105"/>
                  </a:lnTo>
                  <a:lnTo>
                    <a:pt x="15" y="76"/>
                  </a:lnTo>
                  <a:lnTo>
                    <a:pt x="31" y="51"/>
                  </a:lnTo>
                  <a:lnTo>
                    <a:pt x="52" y="30"/>
                  </a:lnTo>
                  <a:lnTo>
                    <a:pt x="77" y="14"/>
                  </a:lnTo>
                  <a:lnTo>
                    <a:pt x="106" y="2"/>
                  </a:lnTo>
                  <a:lnTo>
                    <a:pt x="138"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29" name="Freeform 460">
              <a:extLst>
                <a:ext uri="{FF2B5EF4-FFF2-40B4-BE49-F238E27FC236}">
                  <a16:creationId xmlns:a16="http://schemas.microsoft.com/office/drawing/2014/main" id="{82B2C1FF-D7DD-4D80-AD31-CB125EFCB327}"/>
                </a:ext>
              </a:extLst>
            </p:cNvPr>
            <p:cNvSpPr>
              <a:spLocks noEditPoints="1"/>
            </p:cNvSpPr>
            <p:nvPr/>
          </p:nvSpPr>
          <p:spPr bwMode="auto">
            <a:xfrm>
              <a:off x="3097" y="3842"/>
              <a:ext cx="527" cy="284"/>
            </a:xfrm>
            <a:custGeom>
              <a:avLst/>
              <a:gdLst>
                <a:gd name="T0" fmla="*/ 490 w 1056"/>
                <a:gd name="T1" fmla="*/ 81 h 568"/>
                <a:gd name="T2" fmla="*/ 424 w 1056"/>
                <a:gd name="T3" fmla="*/ 105 h 568"/>
                <a:gd name="T4" fmla="*/ 370 w 1056"/>
                <a:gd name="T5" fmla="*/ 151 h 568"/>
                <a:gd name="T6" fmla="*/ 334 w 1056"/>
                <a:gd name="T7" fmla="*/ 212 h 568"/>
                <a:gd name="T8" fmla="*/ 321 w 1056"/>
                <a:gd name="T9" fmla="*/ 283 h 568"/>
                <a:gd name="T10" fmla="*/ 334 w 1056"/>
                <a:gd name="T11" fmla="*/ 356 h 568"/>
                <a:gd name="T12" fmla="*/ 370 w 1056"/>
                <a:gd name="T13" fmla="*/ 417 h 568"/>
                <a:gd name="T14" fmla="*/ 424 w 1056"/>
                <a:gd name="T15" fmla="*/ 462 h 568"/>
                <a:gd name="T16" fmla="*/ 490 w 1056"/>
                <a:gd name="T17" fmla="*/ 487 h 568"/>
                <a:gd name="T18" fmla="*/ 565 w 1056"/>
                <a:gd name="T19" fmla="*/ 487 h 568"/>
                <a:gd name="T20" fmla="*/ 632 w 1056"/>
                <a:gd name="T21" fmla="*/ 462 h 568"/>
                <a:gd name="T22" fmla="*/ 686 w 1056"/>
                <a:gd name="T23" fmla="*/ 417 h 568"/>
                <a:gd name="T24" fmla="*/ 721 w 1056"/>
                <a:gd name="T25" fmla="*/ 356 h 568"/>
                <a:gd name="T26" fmla="*/ 733 w 1056"/>
                <a:gd name="T27" fmla="*/ 283 h 568"/>
                <a:gd name="T28" fmla="*/ 721 w 1056"/>
                <a:gd name="T29" fmla="*/ 212 h 568"/>
                <a:gd name="T30" fmla="*/ 686 w 1056"/>
                <a:gd name="T31" fmla="*/ 151 h 568"/>
                <a:gd name="T32" fmla="*/ 632 w 1056"/>
                <a:gd name="T33" fmla="*/ 105 h 568"/>
                <a:gd name="T34" fmla="*/ 565 w 1056"/>
                <a:gd name="T35" fmla="*/ 81 h 568"/>
                <a:gd name="T36" fmla="*/ 527 w 1056"/>
                <a:gd name="T37" fmla="*/ 0 h 568"/>
                <a:gd name="T38" fmla="*/ 643 w 1056"/>
                <a:gd name="T39" fmla="*/ 15 h 568"/>
                <a:gd name="T40" fmla="*/ 751 w 1056"/>
                <a:gd name="T41" fmla="*/ 54 h 568"/>
                <a:gd name="T42" fmla="*/ 850 w 1056"/>
                <a:gd name="T43" fmla="*/ 109 h 568"/>
                <a:gd name="T44" fmla="*/ 934 w 1056"/>
                <a:gd name="T45" fmla="*/ 171 h 568"/>
                <a:gd name="T46" fmla="*/ 1004 w 1056"/>
                <a:gd name="T47" fmla="*/ 232 h 568"/>
                <a:gd name="T48" fmla="*/ 1056 w 1056"/>
                <a:gd name="T49" fmla="*/ 283 h 568"/>
                <a:gd name="T50" fmla="*/ 1004 w 1056"/>
                <a:gd name="T51" fmla="*/ 336 h 568"/>
                <a:gd name="T52" fmla="*/ 934 w 1056"/>
                <a:gd name="T53" fmla="*/ 397 h 568"/>
                <a:gd name="T54" fmla="*/ 850 w 1056"/>
                <a:gd name="T55" fmla="*/ 459 h 568"/>
                <a:gd name="T56" fmla="*/ 752 w 1056"/>
                <a:gd name="T57" fmla="*/ 513 h 568"/>
                <a:gd name="T58" fmla="*/ 643 w 1056"/>
                <a:gd name="T59" fmla="*/ 553 h 568"/>
                <a:gd name="T60" fmla="*/ 527 w 1056"/>
                <a:gd name="T61" fmla="*/ 568 h 568"/>
                <a:gd name="T62" fmla="*/ 412 w 1056"/>
                <a:gd name="T63" fmla="*/ 553 h 568"/>
                <a:gd name="T64" fmla="*/ 304 w 1056"/>
                <a:gd name="T65" fmla="*/ 513 h 568"/>
                <a:gd name="T66" fmla="*/ 206 w 1056"/>
                <a:gd name="T67" fmla="*/ 459 h 568"/>
                <a:gd name="T68" fmla="*/ 120 w 1056"/>
                <a:gd name="T69" fmla="*/ 397 h 568"/>
                <a:gd name="T70" fmla="*/ 52 w 1056"/>
                <a:gd name="T71" fmla="*/ 336 h 568"/>
                <a:gd name="T72" fmla="*/ 0 w 1056"/>
                <a:gd name="T73" fmla="*/ 283 h 568"/>
                <a:gd name="T74" fmla="*/ 52 w 1056"/>
                <a:gd name="T75" fmla="*/ 232 h 568"/>
                <a:gd name="T76" fmla="*/ 120 w 1056"/>
                <a:gd name="T77" fmla="*/ 171 h 568"/>
                <a:gd name="T78" fmla="*/ 206 w 1056"/>
                <a:gd name="T79" fmla="*/ 109 h 568"/>
                <a:gd name="T80" fmla="*/ 304 w 1056"/>
                <a:gd name="T81" fmla="*/ 54 h 568"/>
                <a:gd name="T82" fmla="*/ 412 w 1056"/>
                <a:gd name="T83" fmla="*/ 15 h 568"/>
                <a:gd name="T84" fmla="*/ 527 w 1056"/>
                <a:gd name="T85" fmla="*/ 0 h 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56" h="568">
                  <a:moveTo>
                    <a:pt x="527" y="77"/>
                  </a:moveTo>
                  <a:lnTo>
                    <a:pt x="490" y="81"/>
                  </a:lnTo>
                  <a:lnTo>
                    <a:pt x="456" y="90"/>
                  </a:lnTo>
                  <a:lnTo>
                    <a:pt x="424" y="105"/>
                  </a:lnTo>
                  <a:lnTo>
                    <a:pt x="395" y="126"/>
                  </a:lnTo>
                  <a:lnTo>
                    <a:pt x="370" y="151"/>
                  </a:lnTo>
                  <a:lnTo>
                    <a:pt x="350" y="180"/>
                  </a:lnTo>
                  <a:lnTo>
                    <a:pt x="334" y="212"/>
                  </a:lnTo>
                  <a:lnTo>
                    <a:pt x="325" y="246"/>
                  </a:lnTo>
                  <a:lnTo>
                    <a:pt x="321" y="283"/>
                  </a:lnTo>
                  <a:lnTo>
                    <a:pt x="325" y="321"/>
                  </a:lnTo>
                  <a:lnTo>
                    <a:pt x="334" y="356"/>
                  </a:lnTo>
                  <a:lnTo>
                    <a:pt x="350" y="388"/>
                  </a:lnTo>
                  <a:lnTo>
                    <a:pt x="370" y="417"/>
                  </a:lnTo>
                  <a:lnTo>
                    <a:pt x="395" y="442"/>
                  </a:lnTo>
                  <a:lnTo>
                    <a:pt x="424" y="462"/>
                  </a:lnTo>
                  <a:lnTo>
                    <a:pt x="456" y="477"/>
                  </a:lnTo>
                  <a:lnTo>
                    <a:pt x="490" y="487"/>
                  </a:lnTo>
                  <a:lnTo>
                    <a:pt x="527" y="489"/>
                  </a:lnTo>
                  <a:lnTo>
                    <a:pt x="565" y="487"/>
                  </a:lnTo>
                  <a:lnTo>
                    <a:pt x="600" y="477"/>
                  </a:lnTo>
                  <a:lnTo>
                    <a:pt x="632" y="462"/>
                  </a:lnTo>
                  <a:lnTo>
                    <a:pt x="661" y="442"/>
                  </a:lnTo>
                  <a:lnTo>
                    <a:pt x="686" y="417"/>
                  </a:lnTo>
                  <a:lnTo>
                    <a:pt x="706" y="388"/>
                  </a:lnTo>
                  <a:lnTo>
                    <a:pt x="721" y="356"/>
                  </a:lnTo>
                  <a:lnTo>
                    <a:pt x="731" y="321"/>
                  </a:lnTo>
                  <a:lnTo>
                    <a:pt x="733" y="283"/>
                  </a:lnTo>
                  <a:lnTo>
                    <a:pt x="731" y="246"/>
                  </a:lnTo>
                  <a:lnTo>
                    <a:pt x="721" y="212"/>
                  </a:lnTo>
                  <a:lnTo>
                    <a:pt x="706" y="180"/>
                  </a:lnTo>
                  <a:lnTo>
                    <a:pt x="686" y="151"/>
                  </a:lnTo>
                  <a:lnTo>
                    <a:pt x="661" y="126"/>
                  </a:lnTo>
                  <a:lnTo>
                    <a:pt x="632" y="105"/>
                  </a:lnTo>
                  <a:lnTo>
                    <a:pt x="600" y="90"/>
                  </a:lnTo>
                  <a:lnTo>
                    <a:pt x="565" y="81"/>
                  </a:lnTo>
                  <a:lnTo>
                    <a:pt x="527" y="77"/>
                  </a:lnTo>
                  <a:close/>
                  <a:moveTo>
                    <a:pt x="527" y="0"/>
                  </a:moveTo>
                  <a:lnTo>
                    <a:pt x="586" y="4"/>
                  </a:lnTo>
                  <a:lnTo>
                    <a:pt x="643" y="15"/>
                  </a:lnTo>
                  <a:lnTo>
                    <a:pt x="698" y="31"/>
                  </a:lnTo>
                  <a:lnTo>
                    <a:pt x="751" y="54"/>
                  </a:lnTo>
                  <a:lnTo>
                    <a:pt x="802" y="80"/>
                  </a:lnTo>
                  <a:lnTo>
                    <a:pt x="850" y="109"/>
                  </a:lnTo>
                  <a:lnTo>
                    <a:pt x="893" y="138"/>
                  </a:lnTo>
                  <a:lnTo>
                    <a:pt x="934" y="171"/>
                  </a:lnTo>
                  <a:lnTo>
                    <a:pt x="971" y="202"/>
                  </a:lnTo>
                  <a:lnTo>
                    <a:pt x="1004" y="232"/>
                  </a:lnTo>
                  <a:lnTo>
                    <a:pt x="1032" y="260"/>
                  </a:lnTo>
                  <a:lnTo>
                    <a:pt x="1056" y="283"/>
                  </a:lnTo>
                  <a:lnTo>
                    <a:pt x="1032" y="308"/>
                  </a:lnTo>
                  <a:lnTo>
                    <a:pt x="1004" y="336"/>
                  </a:lnTo>
                  <a:lnTo>
                    <a:pt x="972" y="366"/>
                  </a:lnTo>
                  <a:lnTo>
                    <a:pt x="934" y="397"/>
                  </a:lnTo>
                  <a:lnTo>
                    <a:pt x="894" y="428"/>
                  </a:lnTo>
                  <a:lnTo>
                    <a:pt x="850" y="459"/>
                  </a:lnTo>
                  <a:lnTo>
                    <a:pt x="802" y="488"/>
                  </a:lnTo>
                  <a:lnTo>
                    <a:pt x="752" y="513"/>
                  </a:lnTo>
                  <a:lnTo>
                    <a:pt x="698" y="535"/>
                  </a:lnTo>
                  <a:lnTo>
                    <a:pt x="643" y="553"/>
                  </a:lnTo>
                  <a:lnTo>
                    <a:pt x="586" y="564"/>
                  </a:lnTo>
                  <a:lnTo>
                    <a:pt x="527" y="568"/>
                  </a:lnTo>
                  <a:lnTo>
                    <a:pt x="469" y="564"/>
                  </a:lnTo>
                  <a:lnTo>
                    <a:pt x="412" y="553"/>
                  </a:lnTo>
                  <a:lnTo>
                    <a:pt x="357" y="535"/>
                  </a:lnTo>
                  <a:lnTo>
                    <a:pt x="304" y="513"/>
                  </a:lnTo>
                  <a:lnTo>
                    <a:pt x="254" y="488"/>
                  </a:lnTo>
                  <a:lnTo>
                    <a:pt x="206" y="459"/>
                  </a:lnTo>
                  <a:lnTo>
                    <a:pt x="161" y="428"/>
                  </a:lnTo>
                  <a:lnTo>
                    <a:pt x="120" y="397"/>
                  </a:lnTo>
                  <a:lnTo>
                    <a:pt x="84" y="366"/>
                  </a:lnTo>
                  <a:lnTo>
                    <a:pt x="52" y="336"/>
                  </a:lnTo>
                  <a:lnTo>
                    <a:pt x="23" y="308"/>
                  </a:lnTo>
                  <a:lnTo>
                    <a:pt x="0" y="283"/>
                  </a:lnTo>
                  <a:lnTo>
                    <a:pt x="23" y="260"/>
                  </a:lnTo>
                  <a:lnTo>
                    <a:pt x="52" y="232"/>
                  </a:lnTo>
                  <a:lnTo>
                    <a:pt x="84" y="202"/>
                  </a:lnTo>
                  <a:lnTo>
                    <a:pt x="120" y="171"/>
                  </a:lnTo>
                  <a:lnTo>
                    <a:pt x="161" y="138"/>
                  </a:lnTo>
                  <a:lnTo>
                    <a:pt x="206" y="109"/>
                  </a:lnTo>
                  <a:lnTo>
                    <a:pt x="254" y="80"/>
                  </a:lnTo>
                  <a:lnTo>
                    <a:pt x="304" y="54"/>
                  </a:lnTo>
                  <a:lnTo>
                    <a:pt x="357" y="31"/>
                  </a:lnTo>
                  <a:lnTo>
                    <a:pt x="412" y="15"/>
                  </a:lnTo>
                  <a:lnTo>
                    <a:pt x="469" y="4"/>
                  </a:lnTo>
                  <a:lnTo>
                    <a:pt x="527"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sp>
          <p:nvSpPr>
            <p:cNvPr id="30" name="Freeform 461">
              <a:extLst>
                <a:ext uri="{FF2B5EF4-FFF2-40B4-BE49-F238E27FC236}">
                  <a16:creationId xmlns:a16="http://schemas.microsoft.com/office/drawing/2014/main" id="{8AECAE99-F4CB-439B-BEDA-ADE58BE1C995}"/>
                </a:ext>
              </a:extLst>
            </p:cNvPr>
            <p:cNvSpPr>
              <a:spLocks noEditPoints="1"/>
            </p:cNvSpPr>
            <p:nvPr/>
          </p:nvSpPr>
          <p:spPr bwMode="auto">
            <a:xfrm>
              <a:off x="2931" y="3555"/>
              <a:ext cx="859" cy="859"/>
            </a:xfrm>
            <a:custGeom>
              <a:avLst/>
              <a:gdLst>
                <a:gd name="T0" fmla="*/ 751 w 1720"/>
                <a:gd name="T1" fmla="*/ 448 h 1718"/>
                <a:gd name="T2" fmla="*/ 600 w 1720"/>
                <a:gd name="T3" fmla="*/ 494 h 1718"/>
                <a:gd name="T4" fmla="*/ 466 w 1720"/>
                <a:gd name="T5" fmla="*/ 566 h 1718"/>
                <a:gd name="T6" fmla="*/ 354 w 1720"/>
                <a:gd name="T7" fmla="*/ 649 h 1718"/>
                <a:gd name="T8" fmla="*/ 267 w 1720"/>
                <a:gd name="T9" fmla="*/ 727 h 1718"/>
                <a:gd name="T10" fmla="*/ 210 w 1720"/>
                <a:gd name="T11" fmla="*/ 788 h 1718"/>
                <a:gd name="T12" fmla="*/ 186 w 1720"/>
                <a:gd name="T13" fmla="*/ 816 h 1718"/>
                <a:gd name="T14" fmla="*/ 172 w 1720"/>
                <a:gd name="T15" fmla="*/ 867 h 1718"/>
                <a:gd name="T16" fmla="*/ 190 w 1720"/>
                <a:gd name="T17" fmla="*/ 906 h 1718"/>
                <a:gd name="T18" fmla="*/ 225 w 1720"/>
                <a:gd name="T19" fmla="*/ 947 h 1718"/>
                <a:gd name="T20" fmla="*/ 292 w 1720"/>
                <a:gd name="T21" fmla="*/ 1014 h 1718"/>
                <a:gd name="T22" fmla="*/ 389 w 1720"/>
                <a:gd name="T23" fmla="*/ 1097 h 1718"/>
                <a:gd name="T24" fmla="*/ 508 w 1720"/>
                <a:gd name="T25" fmla="*/ 1176 h 1718"/>
                <a:gd name="T26" fmla="*/ 648 w 1720"/>
                <a:gd name="T27" fmla="*/ 1241 h 1718"/>
                <a:gd name="T28" fmla="*/ 804 w 1720"/>
                <a:gd name="T29" fmla="*/ 1278 h 1718"/>
                <a:gd name="T30" fmla="*/ 968 w 1720"/>
                <a:gd name="T31" fmla="*/ 1270 h 1718"/>
                <a:gd name="T32" fmla="*/ 1119 w 1720"/>
                <a:gd name="T33" fmla="*/ 1223 h 1718"/>
                <a:gd name="T34" fmla="*/ 1253 w 1720"/>
                <a:gd name="T35" fmla="*/ 1151 h 1718"/>
                <a:gd name="T36" fmla="*/ 1365 w 1720"/>
                <a:gd name="T37" fmla="*/ 1068 h 1718"/>
                <a:gd name="T38" fmla="*/ 1453 w 1720"/>
                <a:gd name="T39" fmla="*/ 989 h 1718"/>
                <a:gd name="T40" fmla="*/ 1509 w 1720"/>
                <a:gd name="T41" fmla="*/ 929 h 1718"/>
                <a:gd name="T42" fmla="*/ 1532 w 1720"/>
                <a:gd name="T43" fmla="*/ 901 h 1718"/>
                <a:gd name="T44" fmla="*/ 1546 w 1720"/>
                <a:gd name="T45" fmla="*/ 849 h 1718"/>
                <a:gd name="T46" fmla="*/ 1529 w 1720"/>
                <a:gd name="T47" fmla="*/ 811 h 1718"/>
                <a:gd name="T48" fmla="*/ 1494 w 1720"/>
                <a:gd name="T49" fmla="*/ 771 h 1718"/>
                <a:gd name="T50" fmla="*/ 1426 w 1720"/>
                <a:gd name="T51" fmla="*/ 702 h 1718"/>
                <a:gd name="T52" fmla="*/ 1330 w 1720"/>
                <a:gd name="T53" fmla="*/ 621 h 1718"/>
                <a:gd name="T54" fmla="*/ 1211 w 1720"/>
                <a:gd name="T55" fmla="*/ 540 h 1718"/>
                <a:gd name="T56" fmla="*/ 1070 w 1720"/>
                <a:gd name="T57" fmla="*/ 475 h 1718"/>
                <a:gd name="T58" fmla="*/ 914 w 1720"/>
                <a:gd name="T59" fmla="*/ 440 h 1718"/>
                <a:gd name="T60" fmla="*/ 942 w 1720"/>
                <a:gd name="T61" fmla="*/ 3 h 1718"/>
                <a:gd name="T62" fmla="*/ 1177 w 1720"/>
                <a:gd name="T63" fmla="*/ 60 h 1718"/>
                <a:gd name="T64" fmla="*/ 1380 w 1720"/>
                <a:gd name="T65" fmla="*/ 174 h 1718"/>
                <a:gd name="T66" fmla="*/ 1544 w 1720"/>
                <a:gd name="T67" fmla="*/ 339 h 1718"/>
                <a:gd name="T68" fmla="*/ 1660 w 1720"/>
                <a:gd name="T69" fmla="*/ 543 h 1718"/>
                <a:gd name="T70" fmla="*/ 1716 w 1720"/>
                <a:gd name="T71" fmla="*/ 776 h 1718"/>
                <a:gd name="T72" fmla="*/ 1704 w 1720"/>
                <a:gd name="T73" fmla="*/ 1022 h 1718"/>
                <a:gd name="T74" fmla="*/ 1627 w 1720"/>
                <a:gd name="T75" fmla="*/ 1246 h 1718"/>
                <a:gd name="T76" fmla="*/ 1495 w 1720"/>
                <a:gd name="T77" fmla="*/ 1438 h 1718"/>
                <a:gd name="T78" fmla="*/ 1316 w 1720"/>
                <a:gd name="T79" fmla="*/ 1587 h 1718"/>
                <a:gd name="T80" fmla="*/ 1100 w 1720"/>
                <a:gd name="T81" fmla="*/ 1683 h 1718"/>
                <a:gd name="T82" fmla="*/ 859 w 1720"/>
                <a:gd name="T83" fmla="*/ 1718 h 1718"/>
                <a:gd name="T84" fmla="*/ 618 w 1720"/>
                <a:gd name="T85" fmla="*/ 1683 h 1718"/>
                <a:gd name="T86" fmla="*/ 404 w 1720"/>
                <a:gd name="T87" fmla="*/ 1587 h 1718"/>
                <a:gd name="T88" fmla="*/ 225 w 1720"/>
                <a:gd name="T89" fmla="*/ 1438 h 1718"/>
                <a:gd name="T90" fmla="*/ 93 w 1720"/>
                <a:gd name="T91" fmla="*/ 1246 h 1718"/>
                <a:gd name="T92" fmla="*/ 15 w 1720"/>
                <a:gd name="T93" fmla="*/ 1022 h 1718"/>
                <a:gd name="T94" fmla="*/ 4 w 1720"/>
                <a:gd name="T95" fmla="*/ 776 h 1718"/>
                <a:gd name="T96" fmla="*/ 60 w 1720"/>
                <a:gd name="T97" fmla="*/ 543 h 1718"/>
                <a:gd name="T98" fmla="*/ 175 w 1720"/>
                <a:gd name="T99" fmla="*/ 339 h 1718"/>
                <a:gd name="T100" fmla="*/ 340 w 1720"/>
                <a:gd name="T101" fmla="*/ 174 h 1718"/>
                <a:gd name="T102" fmla="*/ 543 w 1720"/>
                <a:gd name="T103" fmla="*/ 60 h 1718"/>
                <a:gd name="T104" fmla="*/ 777 w 1720"/>
                <a:gd name="T105" fmla="*/ 3 h 1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720" h="1718">
                  <a:moveTo>
                    <a:pt x="859" y="436"/>
                  </a:moveTo>
                  <a:lnTo>
                    <a:pt x="804" y="440"/>
                  </a:lnTo>
                  <a:lnTo>
                    <a:pt x="751" y="448"/>
                  </a:lnTo>
                  <a:lnTo>
                    <a:pt x="698" y="459"/>
                  </a:lnTo>
                  <a:lnTo>
                    <a:pt x="648" y="475"/>
                  </a:lnTo>
                  <a:lnTo>
                    <a:pt x="600" y="494"/>
                  </a:lnTo>
                  <a:lnTo>
                    <a:pt x="553" y="516"/>
                  </a:lnTo>
                  <a:lnTo>
                    <a:pt x="508" y="540"/>
                  </a:lnTo>
                  <a:lnTo>
                    <a:pt x="466" y="566"/>
                  </a:lnTo>
                  <a:lnTo>
                    <a:pt x="426" y="592"/>
                  </a:lnTo>
                  <a:lnTo>
                    <a:pt x="389" y="621"/>
                  </a:lnTo>
                  <a:lnTo>
                    <a:pt x="354" y="649"/>
                  </a:lnTo>
                  <a:lnTo>
                    <a:pt x="322" y="676"/>
                  </a:lnTo>
                  <a:lnTo>
                    <a:pt x="292" y="702"/>
                  </a:lnTo>
                  <a:lnTo>
                    <a:pt x="267" y="727"/>
                  </a:lnTo>
                  <a:lnTo>
                    <a:pt x="245" y="751"/>
                  </a:lnTo>
                  <a:lnTo>
                    <a:pt x="225" y="771"/>
                  </a:lnTo>
                  <a:lnTo>
                    <a:pt x="210" y="788"/>
                  </a:lnTo>
                  <a:lnTo>
                    <a:pt x="199" y="802"/>
                  </a:lnTo>
                  <a:lnTo>
                    <a:pt x="190" y="811"/>
                  </a:lnTo>
                  <a:lnTo>
                    <a:pt x="186" y="816"/>
                  </a:lnTo>
                  <a:lnTo>
                    <a:pt x="177" y="832"/>
                  </a:lnTo>
                  <a:lnTo>
                    <a:pt x="172" y="849"/>
                  </a:lnTo>
                  <a:lnTo>
                    <a:pt x="172" y="867"/>
                  </a:lnTo>
                  <a:lnTo>
                    <a:pt x="177" y="884"/>
                  </a:lnTo>
                  <a:lnTo>
                    <a:pt x="186" y="901"/>
                  </a:lnTo>
                  <a:lnTo>
                    <a:pt x="190" y="906"/>
                  </a:lnTo>
                  <a:lnTo>
                    <a:pt x="199" y="916"/>
                  </a:lnTo>
                  <a:lnTo>
                    <a:pt x="210" y="929"/>
                  </a:lnTo>
                  <a:lnTo>
                    <a:pt x="225" y="947"/>
                  </a:lnTo>
                  <a:lnTo>
                    <a:pt x="245" y="967"/>
                  </a:lnTo>
                  <a:lnTo>
                    <a:pt x="267" y="989"/>
                  </a:lnTo>
                  <a:lnTo>
                    <a:pt x="292" y="1014"/>
                  </a:lnTo>
                  <a:lnTo>
                    <a:pt x="322" y="1040"/>
                  </a:lnTo>
                  <a:lnTo>
                    <a:pt x="354" y="1068"/>
                  </a:lnTo>
                  <a:lnTo>
                    <a:pt x="389" y="1097"/>
                  </a:lnTo>
                  <a:lnTo>
                    <a:pt x="426" y="1124"/>
                  </a:lnTo>
                  <a:lnTo>
                    <a:pt x="466" y="1151"/>
                  </a:lnTo>
                  <a:lnTo>
                    <a:pt x="508" y="1176"/>
                  </a:lnTo>
                  <a:lnTo>
                    <a:pt x="553" y="1201"/>
                  </a:lnTo>
                  <a:lnTo>
                    <a:pt x="600" y="1223"/>
                  </a:lnTo>
                  <a:lnTo>
                    <a:pt x="648" y="1241"/>
                  </a:lnTo>
                  <a:lnTo>
                    <a:pt x="698" y="1258"/>
                  </a:lnTo>
                  <a:lnTo>
                    <a:pt x="751" y="1270"/>
                  </a:lnTo>
                  <a:lnTo>
                    <a:pt x="804" y="1278"/>
                  </a:lnTo>
                  <a:lnTo>
                    <a:pt x="859" y="1280"/>
                  </a:lnTo>
                  <a:lnTo>
                    <a:pt x="914" y="1278"/>
                  </a:lnTo>
                  <a:lnTo>
                    <a:pt x="968" y="1270"/>
                  </a:lnTo>
                  <a:lnTo>
                    <a:pt x="1020" y="1258"/>
                  </a:lnTo>
                  <a:lnTo>
                    <a:pt x="1070" y="1241"/>
                  </a:lnTo>
                  <a:lnTo>
                    <a:pt x="1119" y="1223"/>
                  </a:lnTo>
                  <a:lnTo>
                    <a:pt x="1167" y="1201"/>
                  </a:lnTo>
                  <a:lnTo>
                    <a:pt x="1211" y="1176"/>
                  </a:lnTo>
                  <a:lnTo>
                    <a:pt x="1253" y="1151"/>
                  </a:lnTo>
                  <a:lnTo>
                    <a:pt x="1293" y="1124"/>
                  </a:lnTo>
                  <a:lnTo>
                    <a:pt x="1330" y="1097"/>
                  </a:lnTo>
                  <a:lnTo>
                    <a:pt x="1365" y="1068"/>
                  </a:lnTo>
                  <a:lnTo>
                    <a:pt x="1398" y="1040"/>
                  </a:lnTo>
                  <a:lnTo>
                    <a:pt x="1426" y="1014"/>
                  </a:lnTo>
                  <a:lnTo>
                    <a:pt x="1453" y="989"/>
                  </a:lnTo>
                  <a:lnTo>
                    <a:pt x="1475" y="967"/>
                  </a:lnTo>
                  <a:lnTo>
                    <a:pt x="1494" y="947"/>
                  </a:lnTo>
                  <a:lnTo>
                    <a:pt x="1509" y="929"/>
                  </a:lnTo>
                  <a:lnTo>
                    <a:pt x="1521" y="916"/>
                  </a:lnTo>
                  <a:lnTo>
                    <a:pt x="1529" y="906"/>
                  </a:lnTo>
                  <a:lnTo>
                    <a:pt x="1532" y="901"/>
                  </a:lnTo>
                  <a:lnTo>
                    <a:pt x="1542" y="884"/>
                  </a:lnTo>
                  <a:lnTo>
                    <a:pt x="1546" y="867"/>
                  </a:lnTo>
                  <a:lnTo>
                    <a:pt x="1546" y="849"/>
                  </a:lnTo>
                  <a:lnTo>
                    <a:pt x="1542" y="832"/>
                  </a:lnTo>
                  <a:lnTo>
                    <a:pt x="1532" y="816"/>
                  </a:lnTo>
                  <a:lnTo>
                    <a:pt x="1529" y="811"/>
                  </a:lnTo>
                  <a:lnTo>
                    <a:pt x="1521" y="802"/>
                  </a:lnTo>
                  <a:lnTo>
                    <a:pt x="1509" y="788"/>
                  </a:lnTo>
                  <a:lnTo>
                    <a:pt x="1494" y="771"/>
                  </a:lnTo>
                  <a:lnTo>
                    <a:pt x="1475" y="750"/>
                  </a:lnTo>
                  <a:lnTo>
                    <a:pt x="1453" y="727"/>
                  </a:lnTo>
                  <a:lnTo>
                    <a:pt x="1426" y="702"/>
                  </a:lnTo>
                  <a:lnTo>
                    <a:pt x="1398" y="676"/>
                  </a:lnTo>
                  <a:lnTo>
                    <a:pt x="1365" y="649"/>
                  </a:lnTo>
                  <a:lnTo>
                    <a:pt x="1330" y="621"/>
                  </a:lnTo>
                  <a:lnTo>
                    <a:pt x="1293" y="592"/>
                  </a:lnTo>
                  <a:lnTo>
                    <a:pt x="1253" y="566"/>
                  </a:lnTo>
                  <a:lnTo>
                    <a:pt x="1211" y="540"/>
                  </a:lnTo>
                  <a:lnTo>
                    <a:pt x="1167" y="516"/>
                  </a:lnTo>
                  <a:lnTo>
                    <a:pt x="1119" y="494"/>
                  </a:lnTo>
                  <a:lnTo>
                    <a:pt x="1070" y="475"/>
                  </a:lnTo>
                  <a:lnTo>
                    <a:pt x="1020" y="459"/>
                  </a:lnTo>
                  <a:lnTo>
                    <a:pt x="968" y="448"/>
                  </a:lnTo>
                  <a:lnTo>
                    <a:pt x="914" y="440"/>
                  </a:lnTo>
                  <a:lnTo>
                    <a:pt x="859" y="436"/>
                  </a:lnTo>
                  <a:close/>
                  <a:moveTo>
                    <a:pt x="859" y="0"/>
                  </a:moveTo>
                  <a:lnTo>
                    <a:pt x="942" y="3"/>
                  </a:lnTo>
                  <a:lnTo>
                    <a:pt x="1023" y="15"/>
                  </a:lnTo>
                  <a:lnTo>
                    <a:pt x="1100" y="33"/>
                  </a:lnTo>
                  <a:lnTo>
                    <a:pt x="1177" y="60"/>
                  </a:lnTo>
                  <a:lnTo>
                    <a:pt x="1248" y="92"/>
                  </a:lnTo>
                  <a:lnTo>
                    <a:pt x="1316" y="129"/>
                  </a:lnTo>
                  <a:lnTo>
                    <a:pt x="1380" y="174"/>
                  </a:lnTo>
                  <a:lnTo>
                    <a:pt x="1440" y="224"/>
                  </a:lnTo>
                  <a:lnTo>
                    <a:pt x="1495" y="279"/>
                  </a:lnTo>
                  <a:lnTo>
                    <a:pt x="1544" y="339"/>
                  </a:lnTo>
                  <a:lnTo>
                    <a:pt x="1589" y="403"/>
                  </a:lnTo>
                  <a:lnTo>
                    <a:pt x="1627" y="470"/>
                  </a:lnTo>
                  <a:lnTo>
                    <a:pt x="1660" y="543"/>
                  </a:lnTo>
                  <a:lnTo>
                    <a:pt x="1685" y="617"/>
                  </a:lnTo>
                  <a:lnTo>
                    <a:pt x="1704" y="695"/>
                  </a:lnTo>
                  <a:lnTo>
                    <a:pt x="1716" y="776"/>
                  </a:lnTo>
                  <a:lnTo>
                    <a:pt x="1720" y="858"/>
                  </a:lnTo>
                  <a:lnTo>
                    <a:pt x="1716" y="941"/>
                  </a:lnTo>
                  <a:lnTo>
                    <a:pt x="1704" y="1022"/>
                  </a:lnTo>
                  <a:lnTo>
                    <a:pt x="1685" y="1099"/>
                  </a:lnTo>
                  <a:lnTo>
                    <a:pt x="1660" y="1175"/>
                  </a:lnTo>
                  <a:lnTo>
                    <a:pt x="1627" y="1246"/>
                  </a:lnTo>
                  <a:lnTo>
                    <a:pt x="1589" y="1314"/>
                  </a:lnTo>
                  <a:lnTo>
                    <a:pt x="1544" y="1379"/>
                  </a:lnTo>
                  <a:lnTo>
                    <a:pt x="1495" y="1438"/>
                  </a:lnTo>
                  <a:lnTo>
                    <a:pt x="1440" y="1493"/>
                  </a:lnTo>
                  <a:lnTo>
                    <a:pt x="1380" y="1542"/>
                  </a:lnTo>
                  <a:lnTo>
                    <a:pt x="1316" y="1587"/>
                  </a:lnTo>
                  <a:lnTo>
                    <a:pt x="1248" y="1626"/>
                  </a:lnTo>
                  <a:lnTo>
                    <a:pt x="1177" y="1658"/>
                  </a:lnTo>
                  <a:lnTo>
                    <a:pt x="1100" y="1683"/>
                  </a:lnTo>
                  <a:lnTo>
                    <a:pt x="1023" y="1702"/>
                  </a:lnTo>
                  <a:lnTo>
                    <a:pt x="942" y="1714"/>
                  </a:lnTo>
                  <a:lnTo>
                    <a:pt x="859" y="1718"/>
                  </a:lnTo>
                  <a:lnTo>
                    <a:pt x="777" y="1714"/>
                  </a:lnTo>
                  <a:lnTo>
                    <a:pt x="696" y="1702"/>
                  </a:lnTo>
                  <a:lnTo>
                    <a:pt x="618" y="1683"/>
                  </a:lnTo>
                  <a:lnTo>
                    <a:pt x="543" y="1658"/>
                  </a:lnTo>
                  <a:lnTo>
                    <a:pt x="471" y="1626"/>
                  </a:lnTo>
                  <a:lnTo>
                    <a:pt x="404" y="1587"/>
                  </a:lnTo>
                  <a:lnTo>
                    <a:pt x="340" y="1542"/>
                  </a:lnTo>
                  <a:lnTo>
                    <a:pt x="280" y="1493"/>
                  </a:lnTo>
                  <a:lnTo>
                    <a:pt x="225" y="1438"/>
                  </a:lnTo>
                  <a:lnTo>
                    <a:pt x="175" y="1379"/>
                  </a:lnTo>
                  <a:lnTo>
                    <a:pt x="130" y="1314"/>
                  </a:lnTo>
                  <a:lnTo>
                    <a:pt x="93" y="1246"/>
                  </a:lnTo>
                  <a:lnTo>
                    <a:pt x="60" y="1175"/>
                  </a:lnTo>
                  <a:lnTo>
                    <a:pt x="34" y="1099"/>
                  </a:lnTo>
                  <a:lnTo>
                    <a:pt x="15" y="1022"/>
                  </a:lnTo>
                  <a:lnTo>
                    <a:pt x="4" y="941"/>
                  </a:lnTo>
                  <a:lnTo>
                    <a:pt x="0" y="858"/>
                  </a:lnTo>
                  <a:lnTo>
                    <a:pt x="4" y="776"/>
                  </a:lnTo>
                  <a:lnTo>
                    <a:pt x="15" y="695"/>
                  </a:lnTo>
                  <a:lnTo>
                    <a:pt x="34" y="617"/>
                  </a:lnTo>
                  <a:lnTo>
                    <a:pt x="60" y="543"/>
                  </a:lnTo>
                  <a:lnTo>
                    <a:pt x="93" y="470"/>
                  </a:lnTo>
                  <a:lnTo>
                    <a:pt x="130" y="403"/>
                  </a:lnTo>
                  <a:lnTo>
                    <a:pt x="175" y="339"/>
                  </a:lnTo>
                  <a:lnTo>
                    <a:pt x="225" y="279"/>
                  </a:lnTo>
                  <a:lnTo>
                    <a:pt x="280" y="224"/>
                  </a:lnTo>
                  <a:lnTo>
                    <a:pt x="340" y="174"/>
                  </a:lnTo>
                  <a:lnTo>
                    <a:pt x="404" y="129"/>
                  </a:lnTo>
                  <a:lnTo>
                    <a:pt x="471" y="92"/>
                  </a:lnTo>
                  <a:lnTo>
                    <a:pt x="543" y="60"/>
                  </a:lnTo>
                  <a:lnTo>
                    <a:pt x="618" y="33"/>
                  </a:lnTo>
                  <a:lnTo>
                    <a:pt x="696" y="15"/>
                  </a:lnTo>
                  <a:lnTo>
                    <a:pt x="777" y="3"/>
                  </a:lnTo>
                  <a:lnTo>
                    <a:pt x="859" y="0"/>
                  </a:lnTo>
                  <a:close/>
                </a:path>
              </a:pathLst>
            </a:custGeom>
            <a:grp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cs typeface="+mn-ea"/>
                <a:sym typeface="+mn-lt"/>
              </a:endParaRPr>
            </a:p>
          </p:txBody>
        </p:sp>
      </p:grpSp>
    </p:spTree>
    <p:extLst>
      <p:ext uri="{BB962C8B-B14F-4D97-AF65-F5344CB8AC3E}">
        <p14:creationId xmlns:p14="http://schemas.microsoft.com/office/powerpoint/2010/main" val="24003387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1A485C9-A4EF-408C-A8E1-A2365831F5A9}"/>
              </a:ext>
            </a:extLst>
          </p:cNvPr>
          <p:cNvSpPr txBox="1"/>
          <p:nvPr/>
        </p:nvSpPr>
        <p:spPr>
          <a:xfrm>
            <a:off x="584792" y="840954"/>
            <a:ext cx="9246780" cy="707886"/>
          </a:xfrm>
          <a:prstGeom prst="rect">
            <a:avLst/>
          </a:prstGeom>
          <a:noFill/>
        </p:spPr>
        <p:txBody>
          <a:bodyPr wrap="square">
            <a:spAutoFit/>
          </a:bodyPr>
          <a:lstStyle/>
          <a:p>
            <a:r>
              <a:rPr lang="en-US" sz="4000" dirty="0">
                <a:solidFill>
                  <a:schemeClr val="accent1"/>
                </a:solidFill>
                <a:latin typeface="+mj-lt"/>
              </a:rPr>
              <a:t>DATA DRIVEN </a:t>
            </a:r>
            <a:r>
              <a:rPr lang="en-US" sz="4000" dirty="0">
                <a:latin typeface="+mj-lt"/>
              </a:rPr>
              <a:t>DECISIONS MAKING -</a:t>
            </a:r>
            <a:r>
              <a:rPr lang="en-US" sz="4000" dirty="0">
                <a:solidFill>
                  <a:schemeClr val="accent1"/>
                </a:solidFill>
                <a:latin typeface="+mj-lt"/>
              </a:rPr>
              <a:t> Walmart</a:t>
            </a:r>
          </a:p>
        </p:txBody>
      </p:sp>
      <p:sp>
        <p:nvSpPr>
          <p:cNvPr id="26" name="Callout: Right Arrow 25">
            <a:extLst>
              <a:ext uri="{FF2B5EF4-FFF2-40B4-BE49-F238E27FC236}">
                <a16:creationId xmlns:a16="http://schemas.microsoft.com/office/drawing/2014/main" id="{4BD9A5CC-561E-4A6E-9715-A4AB819B991E}"/>
              </a:ext>
            </a:extLst>
          </p:cNvPr>
          <p:cNvSpPr/>
          <p:nvPr/>
        </p:nvSpPr>
        <p:spPr>
          <a:xfrm>
            <a:off x="584792" y="2016689"/>
            <a:ext cx="1690575" cy="1254642"/>
          </a:xfrm>
          <a:prstGeom prst="rightArrowCallout">
            <a:avLst>
              <a:gd name="adj1" fmla="val 36864"/>
              <a:gd name="adj2" fmla="val 25000"/>
              <a:gd name="adj3" fmla="val 15678"/>
              <a:gd name="adj4" fmla="val 88365"/>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dirty="0"/>
              <a:t>Question</a:t>
            </a:r>
          </a:p>
        </p:txBody>
      </p:sp>
      <p:sp>
        <p:nvSpPr>
          <p:cNvPr id="27" name="Rectangle 26">
            <a:extLst>
              <a:ext uri="{FF2B5EF4-FFF2-40B4-BE49-F238E27FC236}">
                <a16:creationId xmlns:a16="http://schemas.microsoft.com/office/drawing/2014/main" id="{C2430D51-1E3C-40A9-A300-8BA869407DDB}"/>
              </a:ext>
            </a:extLst>
          </p:cNvPr>
          <p:cNvSpPr/>
          <p:nvPr/>
        </p:nvSpPr>
        <p:spPr>
          <a:xfrm>
            <a:off x="2360428" y="2016689"/>
            <a:ext cx="5326912" cy="125464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r>
              <a:rPr lang="en-US" dirty="0">
                <a:solidFill>
                  <a:schemeClr val="tx1"/>
                </a:solidFill>
              </a:rPr>
              <a:t>What do people buy before a big storm?</a:t>
            </a:r>
          </a:p>
          <a:p>
            <a:r>
              <a:rPr lang="en-US" dirty="0">
                <a:solidFill>
                  <a:schemeClr val="tx1"/>
                </a:solidFill>
              </a:rPr>
              <a:t>How do we supply stores ahead of future storms?</a:t>
            </a:r>
          </a:p>
        </p:txBody>
      </p:sp>
      <p:sp>
        <p:nvSpPr>
          <p:cNvPr id="29" name="Callout: Right Arrow 28">
            <a:extLst>
              <a:ext uri="{FF2B5EF4-FFF2-40B4-BE49-F238E27FC236}">
                <a16:creationId xmlns:a16="http://schemas.microsoft.com/office/drawing/2014/main" id="{FDDE6B6A-590F-4EC4-B360-61769A05C8D4}"/>
              </a:ext>
            </a:extLst>
          </p:cNvPr>
          <p:cNvSpPr/>
          <p:nvPr/>
        </p:nvSpPr>
        <p:spPr>
          <a:xfrm>
            <a:off x="584792" y="3428999"/>
            <a:ext cx="1690575" cy="1254642"/>
          </a:xfrm>
          <a:prstGeom prst="rightArrowCallout">
            <a:avLst>
              <a:gd name="adj1" fmla="val 26695"/>
              <a:gd name="adj2" fmla="val 25000"/>
              <a:gd name="adj3" fmla="val 14830"/>
              <a:gd name="adj4" fmla="val 88994"/>
            </a:avLst>
          </a:prstGeom>
          <a:solidFill>
            <a:schemeClr val="accent3"/>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dirty="0"/>
              <a:t>Data</a:t>
            </a:r>
          </a:p>
        </p:txBody>
      </p:sp>
      <p:sp>
        <p:nvSpPr>
          <p:cNvPr id="30" name="Rectangle 29">
            <a:extLst>
              <a:ext uri="{FF2B5EF4-FFF2-40B4-BE49-F238E27FC236}">
                <a16:creationId xmlns:a16="http://schemas.microsoft.com/office/drawing/2014/main" id="{4A9D9D23-5755-48A0-BE95-7501C2C4264E}"/>
              </a:ext>
            </a:extLst>
          </p:cNvPr>
          <p:cNvSpPr/>
          <p:nvPr/>
        </p:nvSpPr>
        <p:spPr>
          <a:xfrm>
            <a:off x="2360428" y="3429000"/>
            <a:ext cx="5326912" cy="125464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r>
              <a:rPr lang="en-US" dirty="0">
                <a:solidFill>
                  <a:schemeClr val="tx1"/>
                </a:solidFill>
              </a:rPr>
              <a:t>Product Purchasing Data</a:t>
            </a:r>
          </a:p>
        </p:txBody>
      </p:sp>
      <p:sp>
        <p:nvSpPr>
          <p:cNvPr id="31" name="Callout: Right Arrow 30">
            <a:extLst>
              <a:ext uri="{FF2B5EF4-FFF2-40B4-BE49-F238E27FC236}">
                <a16:creationId xmlns:a16="http://schemas.microsoft.com/office/drawing/2014/main" id="{D49855A2-8515-4778-9B64-52065B16CF86}"/>
              </a:ext>
            </a:extLst>
          </p:cNvPr>
          <p:cNvSpPr/>
          <p:nvPr/>
        </p:nvSpPr>
        <p:spPr>
          <a:xfrm>
            <a:off x="584792" y="4841310"/>
            <a:ext cx="1690575" cy="1254642"/>
          </a:xfrm>
          <a:prstGeom prst="rightArrowCallout">
            <a:avLst>
              <a:gd name="adj1" fmla="val 25000"/>
              <a:gd name="adj2" fmla="val 25000"/>
              <a:gd name="adj3" fmla="val 15678"/>
              <a:gd name="adj4" fmla="val 88365"/>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dirty="0"/>
              <a:t>Results</a:t>
            </a:r>
          </a:p>
        </p:txBody>
      </p:sp>
      <p:sp>
        <p:nvSpPr>
          <p:cNvPr id="32" name="Rectangle 31">
            <a:extLst>
              <a:ext uri="{FF2B5EF4-FFF2-40B4-BE49-F238E27FC236}">
                <a16:creationId xmlns:a16="http://schemas.microsoft.com/office/drawing/2014/main" id="{A02CE415-BC69-42CC-AF23-DC75E073CA82}"/>
              </a:ext>
            </a:extLst>
          </p:cNvPr>
          <p:cNvSpPr/>
          <p:nvPr/>
        </p:nvSpPr>
        <p:spPr>
          <a:xfrm>
            <a:off x="2360428" y="4841310"/>
            <a:ext cx="5326912" cy="1254642"/>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r>
              <a:rPr lang="en-US" dirty="0">
                <a:solidFill>
                  <a:schemeClr val="tx1"/>
                </a:solidFill>
              </a:rPr>
              <a:t>7-Fold Increase in Strawberry Pop-Tarts sales</a:t>
            </a:r>
          </a:p>
          <a:p>
            <a:r>
              <a:rPr lang="en-US" dirty="0">
                <a:solidFill>
                  <a:schemeClr val="tx1"/>
                </a:solidFill>
              </a:rPr>
              <a:t>Top-selling item was Beer</a:t>
            </a:r>
          </a:p>
        </p:txBody>
      </p:sp>
      <p:sp>
        <p:nvSpPr>
          <p:cNvPr id="34" name="Rectangle 33">
            <a:extLst>
              <a:ext uri="{FF2B5EF4-FFF2-40B4-BE49-F238E27FC236}">
                <a16:creationId xmlns:a16="http://schemas.microsoft.com/office/drawing/2014/main" id="{A59595EC-415B-46F5-BC52-4CBB83202277}"/>
              </a:ext>
            </a:extLst>
          </p:cNvPr>
          <p:cNvSpPr/>
          <p:nvPr/>
        </p:nvSpPr>
        <p:spPr>
          <a:xfrm>
            <a:off x="7878725" y="2016689"/>
            <a:ext cx="3728483" cy="526313"/>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sz="2200" b="1" dirty="0"/>
              <a:t>Decision</a:t>
            </a:r>
          </a:p>
        </p:txBody>
      </p:sp>
      <p:sp>
        <p:nvSpPr>
          <p:cNvPr id="35" name="Rectangle 34">
            <a:extLst>
              <a:ext uri="{FF2B5EF4-FFF2-40B4-BE49-F238E27FC236}">
                <a16:creationId xmlns:a16="http://schemas.microsoft.com/office/drawing/2014/main" id="{2FF6D9D8-3F22-4E9F-AD66-8A03BC204BDE}"/>
              </a:ext>
            </a:extLst>
          </p:cNvPr>
          <p:cNvSpPr/>
          <p:nvPr/>
        </p:nvSpPr>
        <p:spPr>
          <a:xfrm>
            <a:off x="7878724" y="2745018"/>
            <a:ext cx="3728484" cy="1938624"/>
          </a:xfrm>
          <a:prstGeom prst="rect">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lIns="274320" rIns="274320" rtlCol="0" anchor="ctr"/>
          <a:lstStyle/>
          <a:p>
            <a:r>
              <a:rPr lang="en-US" dirty="0">
                <a:solidFill>
                  <a:schemeClr val="tx1"/>
                </a:solidFill>
              </a:rPr>
              <a:t>The retailer began sending trucks loaded with these items to stores in areas where hurricanes were forecast, and sales were brisk</a:t>
            </a:r>
          </a:p>
        </p:txBody>
      </p:sp>
      <p:pic>
        <p:nvPicPr>
          <p:cNvPr id="39" name="Picture 4" descr="Did You Know? on Twitter: &quot;When a hurricane is expected, Wal-Mart's  top-selling items are strawberry Pop-Tarts and beer. http://t.co/E2krrIZLW2&quot;">
            <a:extLst>
              <a:ext uri="{FF2B5EF4-FFF2-40B4-BE49-F238E27FC236}">
                <a16:creationId xmlns:a16="http://schemas.microsoft.com/office/drawing/2014/main" id="{31493406-E705-4B9C-AC93-A52ADE61325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t="18691" b="11815"/>
          <a:stretch/>
        </p:blipFill>
        <p:spPr bwMode="auto">
          <a:xfrm>
            <a:off x="7878724" y="4683641"/>
            <a:ext cx="3728484" cy="14123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28204183"/>
      </p:ext>
    </p:extLst>
  </p:cSld>
  <p:clrMapOvr>
    <a:masterClrMapping/>
  </p:clrMapOvr>
</p:sld>
</file>

<file path=ppt/theme/theme1.xml><?xml version="1.0" encoding="utf-8"?>
<a:theme xmlns:a="http://schemas.openxmlformats.org/drawingml/2006/main" name="Office Theme">
  <a:themeElements>
    <a:clrScheme name="Custom 51">
      <a:dk1>
        <a:sysClr val="windowText" lastClr="000000"/>
      </a:dk1>
      <a:lt1>
        <a:sysClr val="window" lastClr="FFFFFF"/>
      </a:lt1>
      <a:dk2>
        <a:srgbClr val="44546A"/>
      </a:dk2>
      <a:lt2>
        <a:srgbClr val="E7E6E6"/>
      </a:lt2>
      <a:accent1>
        <a:srgbClr val="094DAE"/>
      </a:accent1>
      <a:accent2>
        <a:srgbClr val="338AA5"/>
      </a:accent2>
      <a:accent3>
        <a:srgbClr val="3F3F3F"/>
      </a:accent3>
      <a:accent4>
        <a:srgbClr val="094DAE"/>
      </a:accent4>
      <a:accent5>
        <a:srgbClr val="338AA5"/>
      </a:accent5>
      <a:accent6>
        <a:srgbClr val="3F3F3F"/>
      </a:accent6>
      <a:hlink>
        <a:srgbClr val="3F3F3F"/>
      </a:hlink>
      <a:folHlink>
        <a:srgbClr val="3F3F3F"/>
      </a:folHlink>
    </a:clrScheme>
    <a:fontScheme name="Custom 24">
      <a:majorFont>
        <a:latin typeface="Franklin Gothic Demi Cond"/>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a:lstStyle/>
      <a:style>
        <a:lnRef idx="0">
          <a:scrgbClr r="0" g="0" b="0"/>
        </a:lnRef>
        <a:fillRef idx="0">
          <a:scrgbClr r="0" g="0" b="0"/>
        </a:fillRef>
        <a:effectRef idx="0">
          <a:scrgbClr r="0" g="0" b="0"/>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2034</TotalTime>
  <Words>987</Words>
  <Application>Microsoft Office PowerPoint</Application>
  <PresentationFormat>Widescreen</PresentationFormat>
  <Paragraphs>174</Paragraphs>
  <Slides>21</Slides>
  <Notes>1</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21</vt:i4>
      </vt:variant>
    </vt:vector>
  </HeadingPairs>
  <TitlesOfParts>
    <vt:vector size="26" baseType="lpstr">
      <vt:lpstr>Wingdings</vt:lpstr>
      <vt:lpstr>Franklin Gothic Demi Cond</vt:lpstr>
      <vt:lpstr>Calibri</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George</dc:creator>
  <cp:lastModifiedBy>Lawrence Gray</cp:lastModifiedBy>
  <cp:revision>132</cp:revision>
  <dcterms:created xsi:type="dcterms:W3CDTF">2021-09-27T17:28:12Z</dcterms:created>
  <dcterms:modified xsi:type="dcterms:W3CDTF">2022-01-15T11:38:33Z</dcterms:modified>
</cp:coreProperties>
</file>